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
  </p:notesMasterIdLst>
  <p:handoutMasterIdLst>
    <p:handoutMasterId r:id="rId36"/>
  </p:handoutMasterIdLst>
  <p:sldIdLst>
    <p:sldId id="262" r:id="rId2"/>
    <p:sldId id="342" r:id="rId3"/>
    <p:sldId id="264" r:id="rId4"/>
    <p:sldId id="300" r:id="rId5"/>
    <p:sldId id="351" r:id="rId6"/>
    <p:sldId id="352" r:id="rId7"/>
    <p:sldId id="353" r:id="rId8"/>
    <p:sldId id="354" r:id="rId9"/>
    <p:sldId id="355" r:id="rId10"/>
    <p:sldId id="307" r:id="rId11"/>
    <p:sldId id="310" r:id="rId12"/>
    <p:sldId id="308" r:id="rId13"/>
    <p:sldId id="311" r:id="rId14"/>
    <p:sldId id="301" r:id="rId15"/>
    <p:sldId id="329" r:id="rId16"/>
    <p:sldId id="312" r:id="rId17"/>
    <p:sldId id="335" r:id="rId18"/>
    <p:sldId id="328" r:id="rId19"/>
    <p:sldId id="313" r:id="rId20"/>
    <p:sldId id="347" r:id="rId21"/>
    <p:sldId id="314" r:id="rId22"/>
    <p:sldId id="348" r:id="rId23"/>
    <p:sldId id="316" r:id="rId24"/>
    <p:sldId id="349" r:id="rId25"/>
    <p:sldId id="315" r:id="rId26"/>
    <p:sldId id="350" r:id="rId27"/>
    <p:sldId id="336" r:id="rId28"/>
    <p:sldId id="340" r:id="rId29"/>
    <p:sldId id="356" r:id="rId30"/>
    <p:sldId id="337" r:id="rId31"/>
    <p:sldId id="321" r:id="rId32"/>
    <p:sldId id="292" r:id="rId33"/>
    <p:sldId id="341" r:id="rId34"/>
  </p:sldIdLst>
  <p:sldSz cx="9906000" cy="6858000" type="A4"/>
  <p:notesSz cx="6669088" cy="9926638"/>
  <p:embeddedFontLst>
    <p:embeddedFont>
      <p:font typeface="Helvetica Neue" panose="020B0604020202020204" charset="0"/>
      <p:regular r:id="rId37"/>
      <p:bold r:id="rId38"/>
      <p:italic r:id="rId39"/>
      <p:boldItalic r:id="rId40"/>
    </p:embeddedFont>
    <p:embeddedFont>
      <p:font typeface="FlandersArtSans-Light" panose="00000400000000000000" pitchFamily="2" charset="0"/>
      <p:regular r:id="rId41"/>
    </p:embeddedFont>
    <p:embeddedFont>
      <p:font typeface="FlandersArtSans-Regular" panose="00000500000000000000" pitchFamily="2" charset="0"/>
      <p:regular r:id="rId42"/>
    </p:embeddedFont>
    <p:embeddedFont>
      <p:font typeface="Georgia" panose="02040502050405020303" pitchFamily="18"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FlandersArtSans-Bold" panose="00000800000000000000" pitchFamily="2" charset="0"/>
      <p:bold r:id="rId51"/>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9931341-2C56-40FD-B78E-3AF80D786E2F}">
          <p14:sldIdLst>
            <p14:sldId id="262"/>
            <p14:sldId id="342"/>
            <p14:sldId id="264"/>
            <p14:sldId id="300"/>
            <p14:sldId id="351"/>
            <p14:sldId id="352"/>
            <p14:sldId id="353"/>
            <p14:sldId id="354"/>
            <p14:sldId id="355"/>
            <p14:sldId id="307"/>
            <p14:sldId id="310"/>
            <p14:sldId id="308"/>
            <p14:sldId id="311"/>
            <p14:sldId id="301"/>
            <p14:sldId id="329"/>
            <p14:sldId id="312"/>
            <p14:sldId id="335"/>
            <p14:sldId id="328"/>
            <p14:sldId id="313"/>
            <p14:sldId id="347"/>
            <p14:sldId id="314"/>
            <p14:sldId id="348"/>
            <p14:sldId id="316"/>
            <p14:sldId id="349"/>
            <p14:sldId id="315"/>
            <p14:sldId id="350"/>
            <p14:sldId id="336"/>
            <p14:sldId id="340"/>
            <p14:sldId id="356"/>
            <p14:sldId id="337"/>
            <p14:sldId id="321"/>
            <p14:sldId id="292"/>
            <p14:sldId id="341"/>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n Vandeloo" initials="CV" lastIdx="3" clrIdx="0">
    <p:extLst>
      <p:ext uri="{19B8F6BF-5375-455C-9EA6-DF929625EA0E}">
        <p15:presenceInfo xmlns:p15="http://schemas.microsoft.com/office/powerpoint/2012/main" userId="S-1-5-21-1645522239-329068152-682003330-411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00"/>
    <a:srgbClr val="789440"/>
    <a:srgbClr val="0070C0"/>
    <a:srgbClr val="538135"/>
    <a:srgbClr val="EC6F0B"/>
    <a:srgbClr val="FABA86"/>
    <a:srgbClr val="F8A6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90" d="100"/>
          <a:sy n="90" d="100"/>
        </p:scale>
        <p:origin x="978" y="90"/>
      </p:cViewPr>
      <p:guideLst>
        <p:guide orient="horz" pos="2160"/>
        <p:guide pos="3120"/>
      </p:guideLst>
    </p:cSldViewPr>
  </p:slideViewPr>
  <p:notesTextViewPr>
    <p:cViewPr>
      <p:scale>
        <a:sx n="1" d="1"/>
        <a:sy n="1" d="1"/>
      </p:scale>
      <p:origin x="0" y="0"/>
    </p:cViewPr>
  </p:notesText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014DA-E919-4DE9-A56D-1405081E5497}"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nl-BE"/>
        </a:p>
      </dgm:t>
    </dgm:pt>
    <dgm:pt modelId="{E6EBB27F-E559-4D4B-A2BA-8D0CF55F4ADF}">
      <dgm:prSet phldrT="[Text]" custT="1"/>
      <dgm:spPr/>
      <dgm:t>
        <a:bodyPr/>
        <a:lstStyle/>
        <a:p>
          <a:r>
            <a:rPr lang="nl-BE" sz="1600" b="1" dirty="0">
              <a:latin typeface="Arial" panose="020B0604020202020204" pitchFamily="34" charset="0"/>
              <a:cs typeface="Arial" panose="020B0604020202020204" pitchFamily="34" charset="0"/>
            </a:rPr>
            <a:t>Aanmaak Wegenregister v1.0</a:t>
          </a:r>
        </a:p>
      </dgm:t>
    </dgm:pt>
    <dgm:pt modelId="{37C53FA1-55D8-434C-98EF-A2158D02ACC8}" type="parTrans" cxnId="{C27F6BFD-09DD-4CC9-885E-F05B78FA5568}">
      <dgm:prSet/>
      <dgm:spPr/>
      <dgm:t>
        <a:bodyPr/>
        <a:lstStyle/>
        <a:p>
          <a:endParaRPr lang="nl-BE">
            <a:latin typeface="Arial" panose="020B0604020202020204" pitchFamily="34" charset="0"/>
            <a:cs typeface="Arial" panose="020B0604020202020204" pitchFamily="34" charset="0"/>
          </a:endParaRPr>
        </a:p>
      </dgm:t>
    </dgm:pt>
    <dgm:pt modelId="{83361627-F572-4E4B-85F7-34B589355299}" type="sibTrans" cxnId="{C27F6BFD-09DD-4CC9-885E-F05B78FA5568}">
      <dgm:prSet/>
      <dgm:spPr/>
      <dgm:t>
        <a:bodyPr/>
        <a:lstStyle/>
        <a:p>
          <a:endParaRPr lang="nl-BE">
            <a:latin typeface="Arial" panose="020B0604020202020204" pitchFamily="34" charset="0"/>
            <a:cs typeface="Arial" panose="020B0604020202020204" pitchFamily="34" charset="0"/>
          </a:endParaRPr>
        </a:p>
      </dgm:t>
    </dgm:pt>
    <dgm:pt modelId="{AC8321E5-5F5C-4B7E-BB03-81EF57925C02}">
      <dgm:prSet phldrT="[Text]" custT="1"/>
      <dgm:spPr/>
      <dgm:t>
        <a:bodyPr/>
        <a:lstStyle/>
        <a:p>
          <a:r>
            <a:rPr lang="nl-BE" sz="1600" dirty="0">
              <a:latin typeface="Arial" panose="020B0604020202020204" pitchFamily="34" charset="0"/>
              <a:cs typeface="Arial" panose="020B0604020202020204" pitchFamily="34" charset="0"/>
            </a:rPr>
            <a:t>Q1 2014</a:t>
          </a:r>
        </a:p>
      </dgm:t>
    </dgm:pt>
    <dgm:pt modelId="{71C9F980-8662-4876-94AD-F484C9674A45}" type="parTrans" cxnId="{F0B10BFB-513F-492A-AF4B-CB7CE31C9A33}">
      <dgm:prSet/>
      <dgm:spPr/>
      <dgm:t>
        <a:bodyPr/>
        <a:lstStyle/>
        <a:p>
          <a:endParaRPr lang="nl-BE">
            <a:latin typeface="Arial" panose="020B0604020202020204" pitchFamily="34" charset="0"/>
            <a:cs typeface="Arial" panose="020B0604020202020204" pitchFamily="34" charset="0"/>
          </a:endParaRPr>
        </a:p>
      </dgm:t>
    </dgm:pt>
    <dgm:pt modelId="{60AC743C-5474-4789-A71A-6F9C12D64A2E}" type="sibTrans" cxnId="{F0B10BFB-513F-492A-AF4B-CB7CE31C9A33}">
      <dgm:prSet/>
      <dgm:spPr/>
      <dgm:t>
        <a:bodyPr/>
        <a:lstStyle/>
        <a:p>
          <a:endParaRPr lang="nl-BE">
            <a:latin typeface="Arial" panose="020B0604020202020204" pitchFamily="34" charset="0"/>
            <a:cs typeface="Arial" panose="020B0604020202020204" pitchFamily="34" charset="0"/>
          </a:endParaRPr>
        </a:p>
      </dgm:t>
    </dgm:pt>
    <dgm:pt modelId="{6BC2DB17-7A72-48E2-802F-D379D92D36D3}">
      <dgm:prSet custT="1"/>
      <dgm:spPr/>
      <dgm:t>
        <a:bodyPr/>
        <a:lstStyle/>
        <a:p>
          <a:r>
            <a:rPr lang="nl-BE" sz="1600" b="1" dirty="0">
              <a:latin typeface="Arial" panose="020B0604020202020204" pitchFamily="34" charset="0"/>
              <a:cs typeface="Arial" panose="020B0604020202020204" pitchFamily="34" charset="0"/>
            </a:rPr>
            <a:t>Centrale </a:t>
          </a:r>
          <a:r>
            <a:rPr lang="nl-BE" sz="1600" b="1" dirty="0" err="1">
              <a:latin typeface="Arial" panose="020B0604020202020204" pitchFamily="34" charset="0"/>
              <a:cs typeface="Arial" panose="020B0604020202020204" pitchFamily="34" charset="0"/>
            </a:rPr>
            <a:t>bijhouding</a:t>
          </a:r>
          <a:r>
            <a:rPr lang="nl-BE" sz="1600" b="1" dirty="0">
              <a:latin typeface="Arial" panose="020B0604020202020204" pitchFamily="34" charset="0"/>
              <a:cs typeface="Arial" panose="020B0604020202020204" pitchFamily="34" charset="0"/>
            </a:rPr>
            <a:t> - </a:t>
          </a:r>
        </a:p>
        <a:p>
          <a:r>
            <a:rPr lang="nl-BE" sz="1600" b="1" dirty="0">
              <a:latin typeface="Arial" panose="020B0604020202020204" pitchFamily="34" charset="0"/>
              <a:cs typeface="Arial" panose="020B0604020202020204" pitchFamily="34" charset="0"/>
            </a:rPr>
            <a:t>1 product voor wegen</a:t>
          </a:r>
        </a:p>
        <a:p>
          <a:r>
            <a:rPr lang="nl-BE" sz="1600" b="1" dirty="0">
              <a:latin typeface="Arial" panose="020B0604020202020204" pitchFamily="34" charset="0"/>
              <a:cs typeface="Arial" panose="020B0604020202020204" pitchFamily="34" charset="0"/>
            </a:rPr>
            <a:t>(GRB en CRAB/AR)</a:t>
          </a:r>
        </a:p>
        <a:p>
          <a:r>
            <a:rPr lang="nl-BE" sz="1600" b="0" dirty="0">
              <a:latin typeface="Arial" panose="020B0604020202020204" pitchFamily="34" charset="0"/>
              <a:cs typeface="Arial" panose="020B0604020202020204" pitchFamily="34" charset="0"/>
            </a:rPr>
            <a:t>2018 - 2019</a:t>
          </a:r>
        </a:p>
        <a:p>
          <a:br>
            <a:rPr lang="nl-BE" sz="1400" dirty="0">
              <a:latin typeface="Arial" panose="020B0604020202020204" pitchFamily="34" charset="0"/>
              <a:cs typeface="Arial" panose="020B0604020202020204" pitchFamily="34" charset="0"/>
            </a:rPr>
          </a:br>
          <a:endParaRPr lang="nl-BE" sz="1600" dirty="0">
            <a:latin typeface="Arial" panose="020B0604020202020204" pitchFamily="34" charset="0"/>
            <a:cs typeface="Arial" panose="020B0604020202020204" pitchFamily="34" charset="0"/>
          </a:endParaRPr>
        </a:p>
      </dgm:t>
    </dgm:pt>
    <dgm:pt modelId="{8D058527-9729-44E0-A1DA-94F9AD37A2D8}" type="parTrans" cxnId="{DF8AA6C9-4986-4BF0-A825-4E7E5D00D63E}">
      <dgm:prSet/>
      <dgm:spPr/>
      <dgm:t>
        <a:bodyPr/>
        <a:lstStyle/>
        <a:p>
          <a:endParaRPr lang="nl-BE">
            <a:latin typeface="Arial" panose="020B0604020202020204" pitchFamily="34" charset="0"/>
            <a:cs typeface="Arial" panose="020B0604020202020204" pitchFamily="34" charset="0"/>
          </a:endParaRPr>
        </a:p>
      </dgm:t>
    </dgm:pt>
    <dgm:pt modelId="{21283D76-1BB0-483C-9100-0DAEDE1A4CFD}" type="sibTrans" cxnId="{DF8AA6C9-4986-4BF0-A825-4E7E5D00D63E}">
      <dgm:prSet/>
      <dgm:spPr/>
      <dgm:t>
        <a:bodyPr/>
        <a:lstStyle/>
        <a:p>
          <a:endParaRPr lang="nl-BE">
            <a:latin typeface="Arial" panose="020B0604020202020204" pitchFamily="34" charset="0"/>
            <a:cs typeface="Arial" panose="020B0604020202020204" pitchFamily="34" charset="0"/>
          </a:endParaRPr>
        </a:p>
      </dgm:t>
    </dgm:pt>
    <dgm:pt modelId="{16B0655C-8403-4A2F-B352-7789E237F525}">
      <dgm:prSet custT="1"/>
      <dgm:spPr/>
      <dgm:t>
        <a:bodyPr/>
        <a:lstStyle/>
        <a:p>
          <a:endParaRPr lang="nl-BE" sz="1600" b="1" dirty="0">
            <a:latin typeface="Arial" panose="020B0604020202020204" pitchFamily="34" charset="0"/>
            <a:cs typeface="Arial" panose="020B0604020202020204" pitchFamily="34" charset="0"/>
          </a:endParaRPr>
        </a:p>
      </dgm:t>
    </dgm:pt>
    <dgm:pt modelId="{70D17FE0-DD49-45D0-8809-E84ADD0573A6}" type="parTrans" cxnId="{D0529A99-7D1C-4240-9312-0D613537178F}">
      <dgm:prSet/>
      <dgm:spPr/>
      <dgm:t>
        <a:bodyPr/>
        <a:lstStyle/>
        <a:p>
          <a:endParaRPr lang="nl-BE">
            <a:latin typeface="Arial" panose="020B0604020202020204" pitchFamily="34" charset="0"/>
            <a:cs typeface="Arial" panose="020B0604020202020204" pitchFamily="34" charset="0"/>
          </a:endParaRPr>
        </a:p>
      </dgm:t>
    </dgm:pt>
    <dgm:pt modelId="{69230DF8-FA0F-4FDB-9E33-6628CB252D6A}" type="sibTrans" cxnId="{D0529A99-7D1C-4240-9312-0D613537178F}">
      <dgm:prSet/>
      <dgm:spPr/>
      <dgm:t>
        <a:bodyPr/>
        <a:lstStyle/>
        <a:p>
          <a:endParaRPr lang="nl-BE">
            <a:latin typeface="Arial" panose="020B0604020202020204" pitchFamily="34" charset="0"/>
            <a:cs typeface="Arial" panose="020B0604020202020204" pitchFamily="34" charset="0"/>
          </a:endParaRPr>
        </a:p>
      </dgm:t>
    </dgm:pt>
    <dgm:pt modelId="{DFDD8855-9545-4D13-928B-C7D4E60B7E9D}">
      <dgm:prSet custT="1"/>
      <dgm:spPr/>
      <dgm:t>
        <a:bodyPr/>
        <a:lstStyle/>
        <a:p>
          <a:endParaRPr lang="nl-BE" sz="1600" b="0" dirty="0">
            <a:latin typeface="Arial" panose="020B0604020202020204" pitchFamily="34" charset="0"/>
            <a:cs typeface="Arial" panose="020B0604020202020204" pitchFamily="34" charset="0"/>
          </a:endParaRPr>
        </a:p>
      </dgm:t>
    </dgm:pt>
    <dgm:pt modelId="{4F1ABFA7-F264-45BD-BD9C-A9FB4862B814}" type="sibTrans" cxnId="{8DAEBFAF-E7F0-453F-B300-140167B48466}">
      <dgm:prSet/>
      <dgm:spPr/>
      <dgm:t>
        <a:bodyPr/>
        <a:lstStyle/>
        <a:p>
          <a:endParaRPr lang="nl-BE">
            <a:latin typeface="Arial" panose="020B0604020202020204" pitchFamily="34" charset="0"/>
            <a:cs typeface="Arial" panose="020B0604020202020204" pitchFamily="34" charset="0"/>
          </a:endParaRPr>
        </a:p>
      </dgm:t>
    </dgm:pt>
    <dgm:pt modelId="{3A2E5813-1CC1-4A66-BB8C-B5535CEF7F04}" type="parTrans" cxnId="{8DAEBFAF-E7F0-453F-B300-140167B48466}">
      <dgm:prSet/>
      <dgm:spPr/>
      <dgm:t>
        <a:bodyPr/>
        <a:lstStyle/>
        <a:p>
          <a:endParaRPr lang="nl-BE">
            <a:latin typeface="Arial" panose="020B0604020202020204" pitchFamily="34" charset="0"/>
            <a:cs typeface="Arial" panose="020B0604020202020204" pitchFamily="34" charset="0"/>
          </a:endParaRPr>
        </a:p>
      </dgm:t>
    </dgm:pt>
    <dgm:pt modelId="{19E7D191-98F8-4A4F-8D7D-EE45DC483A40}" type="pres">
      <dgm:prSet presAssocID="{4F7014DA-E919-4DE9-A56D-1405081E5497}" presName="arrowDiagram" presStyleCnt="0">
        <dgm:presLayoutVars>
          <dgm:chMax val="5"/>
          <dgm:dir/>
          <dgm:resizeHandles val="exact"/>
        </dgm:presLayoutVars>
      </dgm:prSet>
      <dgm:spPr/>
    </dgm:pt>
    <dgm:pt modelId="{83D96F2F-932C-469B-9A99-919A720C8E10}" type="pres">
      <dgm:prSet presAssocID="{4F7014DA-E919-4DE9-A56D-1405081E5497}" presName="arrow" presStyleLbl="bgShp" presStyleIdx="0" presStyleCnt="1" custLinFactNeighborX="435" custLinFactNeighborY="-4149"/>
      <dgm:spPr/>
    </dgm:pt>
    <dgm:pt modelId="{87CB7C9B-9FFE-4E1A-8114-36467731C6B8}" type="pres">
      <dgm:prSet presAssocID="{4F7014DA-E919-4DE9-A56D-1405081E5497}" presName="arrowDiagram4" presStyleCnt="0"/>
      <dgm:spPr/>
    </dgm:pt>
    <dgm:pt modelId="{B5CD193B-F879-46D5-8C02-C11E8105A226}" type="pres">
      <dgm:prSet presAssocID="{E6EBB27F-E559-4D4B-A2BA-8D0CF55F4ADF}" presName="bullet4a" presStyleLbl="node1" presStyleIdx="0" presStyleCnt="4" custLinFactX="-200000" custLinFactY="200000" custLinFactNeighborX="-228261" custLinFactNeighborY="277413"/>
      <dgm:spPr>
        <a:solidFill>
          <a:srgbClr val="92D050"/>
        </a:solidFill>
      </dgm:spPr>
    </dgm:pt>
    <dgm:pt modelId="{D091F573-FFEF-4313-A865-1998A6BE19DA}" type="pres">
      <dgm:prSet presAssocID="{E6EBB27F-E559-4D4B-A2BA-8D0CF55F4ADF}" presName="textBox4a" presStyleLbl="revTx" presStyleIdx="0" presStyleCnt="4" custScaleX="150106" custScaleY="55772" custLinFactNeighborX="-25840" custLinFactNeighborY="51005">
        <dgm:presLayoutVars>
          <dgm:bulletEnabled val="1"/>
        </dgm:presLayoutVars>
      </dgm:prSet>
      <dgm:spPr/>
    </dgm:pt>
    <dgm:pt modelId="{C5246DCA-707A-4C41-A346-8854498976DF}" type="pres">
      <dgm:prSet presAssocID="{6BC2DB17-7A72-48E2-802F-D379D92D36D3}" presName="bullet4b" presStyleLbl="node1" presStyleIdx="1" presStyleCnt="4" custLinFactNeighborX="-69489" custLinFactNeighborY="-41085"/>
      <dgm:spPr>
        <a:solidFill>
          <a:srgbClr val="FFC000"/>
        </a:solidFill>
      </dgm:spPr>
    </dgm:pt>
    <dgm:pt modelId="{0938B818-DE65-47A6-B178-EF83706360FC}" type="pres">
      <dgm:prSet presAssocID="{6BC2DB17-7A72-48E2-802F-D379D92D36D3}" presName="textBox4b" presStyleLbl="revTx" presStyleIdx="1" presStyleCnt="4" custScaleX="151978" custScaleY="38092" custLinFactX="27121" custLinFactNeighborX="100000" custLinFactNeighborY="-97162">
        <dgm:presLayoutVars>
          <dgm:bulletEnabled val="1"/>
        </dgm:presLayoutVars>
      </dgm:prSet>
      <dgm:spPr/>
    </dgm:pt>
    <dgm:pt modelId="{955C8CBB-27D8-4F4A-95A3-42423911DEE0}" type="pres">
      <dgm:prSet presAssocID="{DFDD8855-9545-4D13-928B-C7D4E60B7E9D}" presName="bullet4c" presStyleLbl="node1" presStyleIdx="2" presStyleCnt="4" custLinFactNeighborX="-18312" custLinFactNeighborY="-64741"/>
      <dgm:spPr>
        <a:solidFill>
          <a:srgbClr val="C00000"/>
        </a:solidFill>
      </dgm:spPr>
    </dgm:pt>
    <dgm:pt modelId="{016A61EC-E439-48C9-9B2C-1303BFFDDE83}" type="pres">
      <dgm:prSet presAssocID="{DFDD8855-9545-4D13-928B-C7D4E60B7E9D}" presName="textBox4c" presStyleLbl="revTx" presStyleIdx="2" presStyleCnt="4" custScaleX="119851" custScaleY="59674" custLinFactX="14350" custLinFactNeighborX="100000" custLinFactNeighborY="23493">
        <dgm:presLayoutVars>
          <dgm:bulletEnabled val="1"/>
        </dgm:presLayoutVars>
      </dgm:prSet>
      <dgm:spPr/>
    </dgm:pt>
    <dgm:pt modelId="{08A1B229-415F-4219-9B04-EC9701818470}" type="pres">
      <dgm:prSet presAssocID="{16B0655C-8403-4A2F-B352-7789E237F525}" presName="bullet4d" presStyleLbl="node1" presStyleIdx="3" presStyleCnt="4" custLinFactX="25331" custLinFactNeighborX="100000" custLinFactNeighborY="-49646"/>
      <dgm:spPr>
        <a:solidFill>
          <a:srgbClr val="C00000"/>
        </a:solidFill>
        <a:ln>
          <a:solidFill>
            <a:srgbClr val="C00000"/>
          </a:solidFill>
        </a:ln>
      </dgm:spPr>
    </dgm:pt>
    <dgm:pt modelId="{2929A53F-10BB-4398-92F7-7FC0612691E5}" type="pres">
      <dgm:prSet presAssocID="{16B0655C-8403-4A2F-B352-7789E237F525}" presName="textBox4d" presStyleLbl="revTx" presStyleIdx="3" presStyleCnt="4" custScaleX="130827" custScaleY="91266" custLinFactNeighborX="12960" custLinFactNeighborY="203">
        <dgm:presLayoutVars>
          <dgm:bulletEnabled val="1"/>
        </dgm:presLayoutVars>
      </dgm:prSet>
      <dgm:spPr/>
    </dgm:pt>
  </dgm:ptLst>
  <dgm:cxnLst>
    <dgm:cxn modelId="{DBAD4D28-6DEF-4769-8F6E-114538779AD7}" type="presOf" srcId="{16B0655C-8403-4A2F-B352-7789E237F525}" destId="{2929A53F-10BB-4398-92F7-7FC0612691E5}" srcOrd="0" destOrd="0" presId="urn:microsoft.com/office/officeart/2005/8/layout/arrow2"/>
    <dgm:cxn modelId="{799CBA38-F185-4F4E-8FD8-DD8E7F8FA400}" type="presOf" srcId="{E6EBB27F-E559-4D4B-A2BA-8D0CF55F4ADF}" destId="{D091F573-FFEF-4313-A865-1998A6BE19DA}" srcOrd="0" destOrd="0" presId="urn:microsoft.com/office/officeart/2005/8/layout/arrow2"/>
    <dgm:cxn modelId="{272C375B-42D5-43D4-99DD-611635A14035}" type="presOf" srcId="{6BC2DB17-7A72-48E2-802F-D379D92D36D3}" destId="{0938B818-DE65-47A6-B178-EF83706360FC}" srcOrd="0" destOrd="0" presId="urn:microsoft.com/office/officeart/2005/8/layout/arrow2"/>
    <dgm:cxn modelId="{AFC7C441-FE71-45B7-A6F3-0251ED8DE723}" type="presOf" srcId="{DFDD8855-9545-4D13-928B-C7D4E60B7E9D}" destId="{016A61EC-E439-48C9-9B2C-1303BFFDDE83}" srcOrd="0" destOrd="0" presId="urn:microsoft.com/office/officeart/2005/8/layout/arrow2"/>
    <dgm:cxn modelId="{1FC02446-D3AD-4A41-9586-439E498B8BE0}" type="presOf" srcId="{AC8321E5-5F5C-4B7E-BB03-81EF57925C02}" destId="{D091F573-FFEF-4313-A865-1998A6BE19DA}" srcOrd="0" destOrd="1" presId="urn:microsoft.com/office/officeart/2005/8/layout/arrow2"/>
    <dgm:cxn modelId="{EE425B7A-ADA0-46DA-8B6E-45801722FEF4}" type="presOf" srcId="{4F7014DA-E919-4DE9-A56D-1405081E5497}" destId="{19E7D191-98F8-4A4F-8D7D-EE45DC483A40}" srcOrd="0" destOrd="0" presId="urn:microsoft.com/office/officeart/2005/8/layout/arrow2"/>
    <dgm:cxn modelId="{D0529A99-7D1C-4240-9312-0D613537178F}" srcId="{4F7014DA-E919-4DE9-A56D-1405081E5497}" destId="{16B0655C-8403-4A2F-B352-7789E237F525}" srcOrd="3" destOrd="0" parTransId="{70D17FE0-DD49-45D0-8809-E84ADD0573A6}" sibTransId="{69230DF8-FA0F-4FDB-9E33-6628CB252D6A}"/>
    <dgm:cxn modelId="{8DAEBFAF-E7F0-453F-B300-140167B48466}" srcId="{4F7014DA-E919-4DE9-A56D-1405081E5497}" destId="{DFDD8855-9545-4D13-928B-C7D4E60B7E9D}" srcOrd="2" destOrd="0" parTransId="{3A2E5813-1CC1-4A66-BB8C-B5535CEF7F04}" sibTransId="{4F1ABFA7-F264-45BD-BD9C-A9FB4862B814}"/>
    <dgm:cxn modelId="{DF8AA6C9-4986-4BF0-A825-4E7E5D00D63E}" srcId="{4F7014DA-E919-4DE9-A56D-1405081E5497}" destId="{6BC2DB17-7A72-48E2-802F-D379D92D36D3}" srcOrd="1" destOrd="0" parTransId="{8D058527-9729-44E0-A1DA-94F9AD37A2D8}" sibTransId="{21283D76-1BB0-483C-9100-0DAEDE1A4CFD}"/>
    <dgm:cxn modelId="{F0B10BFB-513F-492A-AF4B-CB7CE31C9A33}" srcId="{E6EBB27F-E559-4D4B-A2BA-8D0CF55F4ADF}" destId="{AC8321E5-5F5C-4B7E-BB03-81EF57925C02}" srcOrd="0" destOrd="0" parTransId="{71C9F980-8662-4876-94AD-F484C9674A45}" sibTransId="{60AC743C-5474-4789-A71A-6F9C12D64A2E}"/>
    <dgm:cxn modelId="{C27F6BFD-09DD-4CC9-885E-F05B78FA5568}" srcId="{4F7014DA-E919-4DE9-A56D-1405081E5497}" destId="{E6EBB27F-E559-4D4B-A2BA-8D0CF55F4ADF}" srcOrd="0" destOrd="0" parTransId="{37C53FA1-55D8-434C-98EF-A2158D02ACC8}" sibTransId="{83361627-F572-4E4B-85F7-34B589355299}"/>
    <dgm:cxn modelId="{23526C66-BCDB-4CC7-9C3F-082EE27E8559}" type="presParOf" srcId="{19E7D191-98F8-4A4F-8D7D-EE45DC483A40}" destId="{83D96F2F-932C-469B-9A99-919A720C8E10}" srcOrd="0" destOrd="0" presId="urn:microsoft.com/office/officeart/2005/8/layout/arrow2"/>
    <dgm:cxn modelId="{12E724FB-49BA-4794-9A63-B800CEF5A084}" type="presParOf" srcId="{19E7D191-98F8-4A4F-8D7D-EE45DC483A40}" destId="{87CB7C9B-9FFE-4E1A-8114-36467731C6B8}" srcOrd="1" destOrd="0" presId="urn:microsoft.com/office/officeart/2005/8/layout/arrow2"/>
    <dgm:cxn modelId="{1195E0D7-5F4E-4A5C-80A7-C55DC6A7EC73}" type="presParOf" srcId="{87CB7C9B-9FFE-4E1A-8114-36467731C6B8}" destId="{B5CD193B-F879-46D5-8C02-C11E8105A226}" srcOrd="0" destOrd="0" presId="urn:microsoft.com/office/officeart/2005/8/layout/arrow2"/>
    <dgm:cxn modelId="{EB79C229-0968-4748-9555-05F90FD2B0C0}" type="presParOf" srcId="{87CB7C9B-9FFE-4E1A-8114-36467731C6B8}" destId="{D091F573-FFEF-4313-A865-1998A6BE19DA}" srcOrd="1" destOrd="0" presId="urn:microsoft.com/office/officeart/2005/8/layout/arrow2"/>
    <dgm:cxn modelId="{F651C962-CD4A-46DD-B90D-00EB8F9770FD}" type="presParOf" srcId="{87CB7C9B-9FFE-4E1A-8114-36467731C6B8}" destId="{C5246DCA-707A-4C41-A346-8854498976DF}" srcOrd="2" destOrd="0" presId="urn:microsoft.com/office/officeart/2005/8/layout/arrow2"/>
    <dgm:cxn modelId="{95BF0384-B463-42B0-884C-B7076F3BA375}" type="presParOf" srcId="{87CB7C9B-9FFE-4E1A-8114-36467731C6B8}" destId="{0938B818-DE65-47A6-B178-EF83706360FC}" srcOrd="3" destOrd="0" presId="urn:microsoft.com/office/officeart/2005/8/layout/arrow2"/>
    <dgm:cxn modelId="{6F74D15E-D5CE-430E-9162-6A2865FE718B}" type="presParOf" srcId="{87CB7C9B-9FFE-4E1A-8114-36467731C6B8}" destId="{955C8CBB-27D8-4F4A-95A3-42423911DEE0}" srcOrd="4" destOrd="0" presId="urn:microsoft.com/office/officeart/2005/8/layout/arrow2"/>
    <dgm:cxn modelId="{137ECA1C-ACD4-4E86-91E3-D49884CF3AA3}" type="presParOf" srcId="{87CB7C9B-9FFE-4E1A-8114-36467731C6B8}" destId="{016A61EC-E439-48C9-9B2C-1303BFFDDE83}" srcOrd="5" destOrd="0" presId="urn:microsoft.com/office/officeart/2005/8/layout/arrow2"/>
    <dgm:cxn modelId="{485048A9-0A61-495E-9351-B03EAE402EDC}" type="presParOf" srcId="{87CB7C9B-9FFE-4E1A-8114-36467731C6B8}" destId="{08A1B229-415F-4219-9B04-EC9701818470}" srcOrd="6" destOrd="0" presId="urn:microsoft.com/office/officeart/2005/8/layout/arrow2"/>
    <dgm:cxn modelId="{8426DBE5-17B2-4474-8240-1BEFBD93B1D4}" type="presParOf" srcId="{87CB7C9B-9FFE-4E1A-8114-36467731C6B8}" destId="{2929A53F-10BB-4398-92F7-7FC0612691E5}" srcOrd="7"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96F2F-932C-469B-9A99-919A720C8E10}">
      <dsp:nvSpPr>
        <dsp:cNvPr id="0" name=""/>
        <dsp:cNvSpPr/>
      </dsp:nvSpPr>
      <dsp:spPr>
        <a:xfrm>
          <a:off x="0" y="0"/>
          <a:ext cx="8299822" cy="518738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D193B-F879-46D5-8C02-C11E8105A226}">
      <dsp:nvSpPr>
        <dsp:cNvPr id="0" name=""/>
        <dsp:cNvSpPr/>
      </dsp:nvSpPr>
      <dsp:spPr>
        <a:xfrm>
          <a:off x="0" y="4942100"/>
          <a:ext cx="190895" cy="190895"/>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1F573-FFEF-4313-A865-1998A6BE19DA}">
      <dsp:nvSpPr>
        <dsp:cNvPr id="0" name=""/>
        <dsp:cNvSpPr/>
      </dsp:nvSpPr>
      <dsp:spPr>
        <a:xfrm>
          <a:off x="190671" y="4845621"/>
          <a:ext cx="2130408" cy="688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152" tIns="0" rIns="0" bIns="0" numCol="1" spcCol="1270" anchor="t" anchorCtr="0">
          <a:noAutofit/>
        </a:bodyPr>
        <a:lstStyle/>
        <a:p>
          <a:pPr marL="0" lvl="0" indent="0" algn="l" defTabSz="711200">
            <a:lnSpc>
              <a:spcPct val="90000"/>
            </a:lnSpc>
            <a:spcBef>
              <a:spcPct val="0"/>
            </a:spcBef>
            <a:spcAft>
              <a:spcPct val="35000"/>
            </a:spcAft>
            <a:buNone/>
          </a:pPr>
          <a:r>
            <a:rPr lang="nl-BE" sz="1600" b="1" kern="1200" dirty="0">
              <a:latin typeface="Arial" panose="020B0604020202020204" pitchFamily="34" charset="0"/>
              <a:cs typeface="Arial" panose="020B0604020202020204" pitchFamily="34" charset="0"/>
            </a:rPr>
            <a:t>Aanmaak Wegenregister v1.0</a:t>
          </a:r>
        </a:p>
        <a:p>
          <a:pPr marL="171450" lvl="1" indent="-171450" algn="l" defTabSz="711200">
            <a:lnSpc>
              <a:spcPct val="90000"/>
            </a:lnSpc>
            <a:spcBef>
              <a:spcPct val="0"/>
            </a:spcBef>
            <a:spcAft>
              <a:spcPct val="15000"/>
            </a:spcAft>
            <a:buChar char="•"/>
          </a:pPr>
          <a:r>
            <a:rPr lang="nl-BE" sz="1600" kern="1200" dirty="0">
              <a:latin typeface="Arial" panose="020B0604020202020204" pitchFamily="34" charset="0"/>
              <a:cs typeface="Arial" panose="020B0604020202020204" pitchFamily="34" charset="0"/>
            </a:rPr>
            <a:t>Q1 2014</a:t>
          </a:r>
        </a:p>
      </dsp:txBody>
      <dsp:txXfrm>
        <a:off x="190671" y="4845621"/>
        <a:ext cx="2130408" cy="688560"/>
      </dsp:txXfrm>
    </dsp:sp>
    <dsp:sp modelId="{C5246DCA-707A-4C41-A346-8854498976DF}">
      <dsp:nvSpPr>
        <dsp:cNvPr id="0" name=""/>
        <dsp:cNvSpPr/>
      </dsp:nvSpPr>
      <dsp:spPr>
        <a:xfrm>
          <a:off x="1935555" y="2687753"/>
          <a:ext cx="331992" cy="331992"/>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38B818-DE65-47A6-B178-EF83706360FC}">
      <dsp:nvSpPr>
        <dsp:cNvPr id="0" name=""/>
        <dsp:cNvSpPr/>
      </dsp:nvSpPr>
      <dsp:spPr>
        <a:xfrm>
          <a:off x="4094942" y="1420597"/>
          <a:ext cx="2648919" cy="903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916" tIns="0" rIns="0" bIns="0" numCol="1" spcCol="1270" anchor="t" anchorCtr="0">
          <a:noAutofit/>
        </a:bodyPr>
        <a:lstStyle/>
        <a:p>
          <a:pPr marL="0" lvl="0" indent="0" algn="l" defTabSz="711200">
            <a:lnSpc>
              <a:spcPct val="90000"/>
            </a:lnSpc>
            <a:spcBef>
              <a:spcPct val="0"/>
            </a:spcBef>
            <a:spcAft>
              <a:spcPct val="35000"/>
            </a:spcAft>
            <a:buNone/>
          </a:pPr>
          <a:r>
            <a:rPr lang="nl-BE" sz="1600" b="1" kern="1200" dirty="0">
              <a:latin typeface="Arial" panose="020B0604020202020204" pitchFamily="34" charset="0"/>
              <a:cs typeface="Arial" panose="020B0604020202020204" pitchFamily="34" charset="0"/>
            </a:rPr>
            <a:t>Centrale </a:t>
          </a:r>
          <a:r>
            <a:rPr lang="nl-BE" sz="1600" b="1" kern="1200" dirty="0" err="1">
              <a:latin typeface="Arial" panose="020B0604020202020204" pitchFamily="34" charset="0"/>
              <a:cs typeface="Arial" panose="020B0604020202020204" pitchFamily="34" charset="0"/>
            </a:rPr>
            <a:t>bijhouding</a:t>
          </a:r>
          <a:r>
            <a:rPr lang="nl-BE" sz="1600" b="1" kern="1200" dirty="0">
              <a:latin typeface="Arial" panose="020B0604020202020204" pitchFamily="34" charset="0"/>
              <a:cs typeface="Arial" panose="020B0604020202020204" pitchFamily="34" charset="0"/>
            </a:rPr>
            <a:t> - </a:t>
          </a:r>
        </a:p>
        <a:p>
          <a:pPr marL="0" lvl="0" indent="0" algn="l" defTabSz="711200">
            <a:lnSpc>
              <a:spcPct val="90000"/>
            </a:lnSpc>
            <a:spcBef>
              <a:spcPct val="0"/>
            </a:spcBef>
            <a:spcAft>
              <a:spcPct val="35000"/>
            </a:spcAft>
            <a:buNone/>
          </a:pPr>
          <a:r>
            <a:rPr lang="nl-BE" sz="1600" b="1" kern="1200" dirty="0">
              <a:latin typeface="Arial" panose="020B0604020202020204" pitchFamily="34" charset="0"/>
              <a:cs typeface="Arial" panose="020B0604020202020204" pitchFamily="34" charset="0"/>
            </a:rPr>
            <a:t>1 product voor wegen</a:t>
          </a:r>
        </a:p>
        <a:p>
          <a:pPr marL="0" lvl="0" indent="0" algn="l" defTabSz="711200">
            <a:lnSpc>
              <a:spcPct val="90000"/>
            </a:lnSpc>
            <a:spcBef>
              <a:spcPct val="0"/>
            </a:spcBef>
            <a:spcAft>
              <a:spcPct val="35000"/>
            </a:spcAft>
            <a:buNone/>
          </a:pPr>
          <a:r>
            <a:rPr lang="nl-BE" sz="1600" b="1" kern="1200" dirty="0">
              <a:latin typeface="Arial" panose="020B0604020202020204" pitchFamily="34" charset="0"/>
              <a:cs typeface="Arial" panose="020B0604020202020204" pitchFamily="34" charset="0"/>
            </a:rPr>
            <a:t>(GRB en CRAB/AR)</a:t>
          </a:r>
        </a:p>
        <a:p>
          <a:pPr marL="0" lvl="0" indent="0" algn="l" defTabSz="711200">
            <a:lnSpc>
              <a:spcPct val="90000"/>
            </a:lnSpc>
            <a:spcBef>
              <a:spcPct val="0"/>
            </a:spcBef>
            <a:spcAft>
              <a:spcPct val="35000"/>
            </a:spcAft>
            <a:buNone/>
          </a:pPr>
          <a:r>
            <a:rPr lang="nl-BE" sz="1600" b="0" kern="1200" dirty="0">
              <a:latin typeface="Arial" panose="020B0604020202020204" pitchFamily="34" charset="0"/>
              <a:cs typeface="Arial" panose="020B0604020202020204" pitchFamily="34" charset="0"/>
            </a:rPr>
            <a:t>2018 - 2019</a:t>
          </a:r>
        </a:p>
        <a:p>
          <a:pPr marL="0" lvl="0" indent="0" algn="l" defTabSz="711200">
            <a:lnSpc>
              <a:spcPct val="90000"/>
            </a:lnSpc>
            <a:spcBef>
              <a:spcPct val="0"/>
            </a:spcBef>
            <a:spcAft>
              <a:spcPct val="35000"/>
            </a:spcAft>
            <a:buNone/>
          </a:pPr>
          <a:br>
            <a:rPr lang="nl-BE" sz="1400" kern="1200" dirty="0">
              <a:latin typeface="Arial" panose="020B0604020202020204" pitchFamily="34" charset="0"/>
              <a:cs typeface="Arial" panose="020B0604020202020204" pitchFamily="34" charset="0"/>
            </a:rPr>
          </a:br>
          <a:endParaRPr lang="nl-BE" sz="1600" kern="1200" dirty="0">
            <a:latin typeface="Arial" panose="020B0604020202020204" pitchFamily="34" charset="0"/>
            <a:cs typeface="Arial" panose="020B0604020202020204" pitchFamily="34" charset="0"/>
          </a:endParaRPr>
        </a:p>
      </dsp:txBody>
      <dsp:txXfrm>
        <a:off x="4094942" y="1420597"/>
        <a:ext cx="2648919" cy="903022"/>
      </dsp:txXfrm>
    </dsp:sp>
    <dsp:sp modelId="{955C8CBB-27D8-4F4A-95A3-42423911DEE0}">
      <dsp:nvSpPr>
        <dsp:cNvPr id="0" name=""/>
        <dsp:cNvSpPr/>
      </dsp:nvSpPr>
      <dsp:spPr>
        <a:xfrm>
          <a:off x="3807913" y="1650244"/>
          <a:ext cx="439890" cy="439890"/>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A61EC-E439-48C9-9B2C-1303BFFDDE83}">
      <dsp:nvSpPr>
        <dsp:cNvPr id="0" name=""/>
        <dsp:cNvSpPr/>
      </dsp:nvSpPr>
      <dsp:spPr>
        <a:xfrm>
          <a:off x="5928491" y="3554505"/>
          <a:ext cx="2088958" cy="191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089" tIns="0" rIns="0" bIns="0" numCol="1" spcCol="1270" anchor="t" anchorCtr="0">
          <a:noAutofit/>
        </a:bodyPr>
        <a:lstStyle/>
        <a:p>
          <a:pPr marL="0" lvl="0" indent="0" algn="l" defTabSz="711200">
            <a:lnSpc>
              <a:spcPct val="90000"/>
            </a:lnSpc>
            <a:spcBef>
              <a:spcPct val="0"/>
            </a:spcBef>
            <a:spcAft>
              <a:spcPct val="35000"/>
            </a:spcAft>
            <a:buNone/>
          </a:pPr>
          <a:endParaRPr lang="nl-BE" sz="1600" b="0" kern="1200" dirty="0">
            <a:latin typeface="Arial" panose="020B0604020202020204" pitchFamily="34" charset="0"/>
            <a:cs typeface="Arial" panose="020B0604020202020204" pitchFamily="34" charset="0"/>
          </a:endParaRPr>
        </a:p>
      </dsp:txBody>
      <dsp:txXfrm>
        <a:off x="5928491" y="3554505"/>
        <a:ext cx="2088958" cy="1913032"/>
      </dsp:txXfrm>
    </dsp:sp>
    <dsp:sp modelId="{08A1B229-415F-4219-9B04-EC9701818470}">
      <dsp:nvSpPr>
        <dsp:cNvPr id="0" name=""/>
        <dsp:cNvSpPr/>
      </dsp:nvSpPr>
      <dsp:spPr>
        <a:xfrm>
          <a:off x="6502786" y="1054226"/>
          <a:ext cx="589287" cy="589287"/>
        </a:xfrm>
        <a:prstGeom prst="ellipse">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9A53F-10BB-4398-92F7-7FC0612691E5}">
      <dsp:nvSpPr>
        <dsp:cNvPr id="0" name=""/>
        <dsp:cNvSpPr/>
      </dsp:nvSpPr>
      <dsp:spPr>
        <a:xfrm>
          <a:off x="6016106" y="1811402"/>
          <a:ext cx="2280265" cy="3394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251" tIns="0" rIns="0" bIns="0" numCol="1" spcCol="1270" anchor="t" anchorCtr="0">
          <a:noAutofit/>
        </a:bodyPr>
        <a:lstStyle/>
        <a:p>
          <a:pPr marL="0" lvl="0" indent="0" algn="l" defTabSz="711200">
            <a:lnSpc>
              <a:spcPct val="90000"/>
            </a:lnSpc>
            <a:spcBef>
              <a:spcPct val="0"/>
            </a:spcBef>
            <a:spcAft>
              <a:spcPct val="35000"/>
            </a:spcAft>
            <a:buNone/>
          </a:pPr>
          <a:endParaRPr lang="nl-BE" sz="1600" b="1" kern="1200" dirty="0">
            <a:latin typeface="Arial" panose="020B0604020202020204" pitchFamily="34" charset="0"/>
            <a:cs typeface="Arial" panose="020B0604020202020204" pitchFamily="34" charset="0"/>
          </a:endParaRPr>
        </a:p>
      </dsp:txBody>
      <dsp:txXfrm>
        <a:off x="6016106" y="1811402"/>
        <a:ext cx="2280265" cy="339450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63540" y="194878"/>
            <a:ext cx="3314066" cy="303178"/>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805059" y="194878"/>
            <a:ext cx="1442341" cy="303178"/>
          </a:xfrm>
          <a:prstGeom prst="rect">
            <a:avLst/>
          </a:prstGeom>
        </p:spPr>
        <p:txBody>
          <a:bodyPr vert="horz" lIns="91440" tIns="45720" rIns="91440" bIns="45720" rtlCol="0"/>
          <a:lstStyle>
            <a:lvl1pPr algn="r">
              <a:defRPr sz="1200"/>
            </a:lvl1pPr>
          </a:lstStyle>
          <a:p>
            <a:fld id="{BF415B66-BF51-4972-819E-6E18353EB769}" type="datetimeFigureOut">
              <a:rPr lang="nl-BE" smtClean="0"/>
              <a:t>26/06/2018</a:t>
            </a:fld>
            <a:endParaRPr lang="nl-BE"/>
          </a:p>
        </p:txBody>
      </p:sp>
      <p:sp>
        <p:nvSpPr>
          <p:cNvPr id="8" name="Footer Placeholder 3"/>
          <p:cNvSpPr>
            <a:spLocks noGrp="1"/>
          </p:cNvSpPr>
          <p:nvPr>
            <p:ph type="ftr" sz="quarter" idx="2"/>
          </p:nvPr>
        </p:nvSpPr>
        <p:spPr>
          <a:xfrm>
            <a:off x="463542" y="9428583"/>
            <a:ext cx="3314065" cy="303178"/>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505302" y="9428584"/>
            <a:ext cx="742096" cy="303178"/>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‹nr.›</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15988" y="1241425"/>
            <a:ext cx="4837112"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66909" y="4777195"/>
            <a:ext cx="5335270" cy="390861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63540" y="194878"/>
            <a:ext cx="3314066" cy="303178"/>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805059" y="194878"/>
            <a:ext cx="1442341" cy="303178"/>
          </a:xfrm>
          <a:prstGeom prst="rect">
            <a:avLst/>
          </a:prstGeom>
        </p:spPr>
        <p:txBody>
          <a:bodyPr vert="horz" lIns="91440" tIns="45720" rIns="91440" bIns="45720" rtlCol="0"/>
          <a:lstStyle>
            <a:lvl1pPr algn="r">
              <a:defRPr sz="1200"/>
            </a:lvl1pPr>
          </a:lstStyle>
          <a:p>
            <a:fld id="{BF415B66-BF51-4972-819E-6E18353EB769}" type="datetimeFigureOut">
              <a:rPr lang="nl-BE" smtClean="0"/>
              <a:t>26/06/2018</a:t>
            </a:fld>
            <a:endParaRPr lang="nl-BE"/>
          </a:p>
        </p:txBody>
      </p:sp>
      <p:sp>
        <p:nvSpPr>
          <p:cNvPr id="10" name="Footer Placeholder 3"/>
          <p:cNvSpPr>
            <a:spLocks noGrp="1"/>
          </p:cNvSpPr>
          <p:nvPr>
            <p:ph type="ftr" sz="quarter" idx="4"/>
          </p:nvPr>
        </p:nvSpPr>
        <p:spPr>
          <a:xfrm>
            <a:off x="463542" y="9428583"/>
            <a:ext cx="3314065" cy="303178"/>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505302" y="9428584"/>
            <a:ext cx="742096" cy="303178"/>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‹nr.›</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R</a:t>
            </a:r>
            <a:endParaRPr dirty="0"/>
          </a:p>
        </p:txBody>
      </p:sp>
      <p:sp>
        <p:nvSpPr>
          <p:cNvPr id="395" name="Shape 39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00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28600" rtl="0">
              <a:lnSpc>
                <a:spcPct val="150000"/>
              </a:lnSpc>
              <a:spcBef>
                <a:spcPts val="0"/>
              </a:spcBef>
            </a:pPr>
            <a:r>
              <a:rPr lang="nl-BE" altLang="nl-BE" sz="2400" dirty="0"/>
              <a:t>Burgers en ondernemers verwachten van de overheid een coherente dienstverlening: </a:t>
            </a:r>
            <a:br>
              <a:rPr lang="nl-BE" altLang="nl-BE" sz="2400" dirty="0"/>
            </a:br>
            <a:r>
              <a:rPr lang="nl-BE" altLang="nl-BE" sz="2400" b="1" dirty="0"/>
              <a:t>samenhang</a:t>
            </a:r>
            <a:r>
              <a:rPr lang="nl-BE" altLang="nl-BE" sz="2400" dirty="0"/>
              <a:t>, </a:t>
            </a:r>
            <a:r>
              <a:rPr lang="nl-BE" altLang="nl-BE" sz="2400" b="1" dirty="0"/>
              <a:t>begrijpbaarheid</a:t>
            </a:r>
            <a:r>
              <a:rPr lang="nl-BE" altLang="nl-BE" sz="2400" dirty="0"/>
              <a:t> en </a:t>
            </a:r>
            <a:r>
              <a:rPr lang="nl-BE" altLang="nl-BE" sz="2400" b="1" dirty="0"/>
              <a:t>vindbaarheid</a:t>
            </a:r>
            <a:r>
              <a:rPr lang="nl-BE" altLang="nl-BE" sz="2400" dirty="0"/>
              <a:t> van informatie</a:t>
            </a:r>
          </a:p>
          <a:p>
            <a:pPr marL="457200" lvl="0" indent="-228600" rtl="0">
              <a:lnSpc>
                <a:spcPct val="150000"/>
              </a:lnSpc>
              <a:spcBef>
                <a:spcPts val="0"/>
              </a:spcBef>
            </a:pPr>
            <a:r>
              <a:rPr lang="nl-BE" altLang="nl-BE" sz="2400" dirty="0"/>
              <a:t>Om deze eigenschappen te verbeteren, moet het modelleren van informatie gebeuren met </a:t>
            </a:r>
            <a:r>
              <a:rPr lang="nl-BE" altLang="nl-BE" sz="2400" b="1" dirty="0"/>
              <a:t>hergebruik</a:t>
            </a:r>
            <a:r>
              <a:rPr lang="nl-BE" altLang="nl-BE" sz="2400" dirty="0"/>
              <a:t> indachtig</a:t>
            </a:r>
          </a:p>
          <a:p>
            <a:pPr marL="457200" lvl="0" indent="-228600" rtl="0">
              <a:lnSpc>
                <a:spcPct val="150000"/>
              </a:lnSpc>
              <a:spcBef>
                <a:spcPts val="0"/>
              </a:spcBef>
            </a:pPr>
            <a:r>
              <a:rPr lang="nl-BE" altLang="nl-BE" sz="2400" dirty="0"/>
              <a:t>Een </a:t>
            </a:r>
            <a:r>
              <a:rPr lang="nl-BE" altLang="nl-BE" sz="2400" b="1" dirty="0"/>
              <a:t>éénduidige standaard voor de uitwisseling van informatie </a:t>
            </a:r>
            <a:r>
              <a:rPr lang="nl-BE" altLang="nl-BE" sz="2400" dirty="0"/>
              <a:t>is vereist: OSLO² biedt hiervoor een antwoord</a:t>
            </a:r>
          </a:p>
          <a:p>
            <a:pPr lvl="0">
              <a:spcBef>
                <a:spcPts val="0"/>
              </a:spcBef>
              <a:buNone/>
            </a:pPr>
            <a:endParaRPr lang="en-GB" altLang="en-GB" sz="2400" dirty="0"/>
          </a:p>
          <a:p>
            <a:pPr marL="457200" lvl="0" indent="-228600" rtl="0">
              <a:lnSpc>
                <a:spcPct val="150000"/>
              </a:lnSpc>
              <a:spcBef>
                <a:spcPts val="0"/>
              </a:spcBef>
            </a:pPr>
            <a:r>
              <a:rPr lang="nl-BE" altLang="nl-BE" sz="2400" dirty="0"/>
              <a:t>Focus op semantische informatiebouwstenen</a:t>
            </a:r>
          </a:p>
          <a:p>
            <a:pPr marL="457200" lvl="0" indent="-228600">
              <a:lnSpc>
                <a:spcPct val="150000"/>
              </a:lnSpc>
              <a:spcBef>
                <a:spcPts val="0"/>
              </a:spcBef>
            </a:pPr>
            <a:r>
              <a:rPr lang="nl-BE" altLang="nl-BE" sz="2400" b="1" dirty="0"/>
              <a:t>Set van standaarden en documentatie</a:t>
            </a:r>
            <a:r>
              <a:rPr lang="nl-BE" altLang="nl-BE" sz="2400" dirty="0"/>
              <a:t>: </a:t>
            </a:r>
            <a:br>
              <a:rPr lang="nl-BE" altLang="nl-BE" sz="2400" dirty="0"/>
            </a:br>
            <a:r>
              <a:rPr lang="nl-BE" altLang="nl-BE" sz="2400" dirty="0"/>
              <a:t>Vocabularia en applicatieprofielen zodat een eenduidige en herbruikbare terminologie wordt toegepast</a:t>
            </a:r>
          </a:p>
          <a:p>
            <a:pPr marL="457200" lvl="0" indent="-228600">
              <a:lnSpc>
                <a:spcPct val="150000"/>
              </a:lnSpc>
              <a:spcBef>
                <a:spcPts val="0"/>
              </a:spcBef>
            </a:pPr>
            <a:r>
              <a:rPr lang="nl-BE" altLang="nl-BE" sz="2400" dirty="0"/>
              <a:t>Methode -in vijf stappen- om binnen uw werkgroep af te stemmen met de semantische modellen van OSLO²</a:t>
            </a:r>
          </a:p>
          <a:p>
            <a:pPr lvl="0">
              <a:spcBef>
                <a:spcPts val="0"/>
              </a:spcBef>
              <a:buNone/>
            </a:pPr>
            <a:endParaRPr lang="nl-BE" altLang="nl-BE" sz="2400" dirty="0"/>
          </a:p>
        </p:txBody>
      </p:sp>
    </p:spTree>
    <p:extLst>
      <p:ext uri="{BB962C8B-B14F-4D97-AF65-F5344CB8AC3E}">
        <p14:creationId xmlns:p14="http://schemas.microsoft.com/office/powerpoint/2010/main" val="410274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Legal interoperability</a:t>
            </a:r>
            <a:r>
              <a:rPr lang="nl-BE" sz="2400" b="1" kern="1200" baseline="0" dirty="0">
                <a:solidFill>
                  <a:sysClr val="windowText" lastClr="000000">
                    <a:hueOff val="0"/>
                    <a:satOff val="0"/>
                    <a:lumOff val="0"/>
                    <a:alphaOff val="0"/>
                  </a:sysClr>
                </a:solidFill>
                <a:latin typeface="Calibri"/>
              </a:rPr>
              <a:t> </a:t>
            </a:r>
            <a:r>
              <a:rPr lang="nl-BE" sz="2400" kern="1200" dirty="0">
                <a:solidFill>
                  <a:sysClr val="windowText" lastClr="000000">
                    <a:hueOff val="0"/>
                    <a:satOff val="0"/>
                    <a:lumOff val="0"/>
                    <a:alphaOff val="0"/>
                  </a:sysClr>
                </a:solidFill>
                <a:latin typeface="Calibri"/>
              </a:rPr>
              <a:t>aligned and digital friendly legislation</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Organisational interoperability </a:t>
            </a:r>
            <a:r>
              <a:rPr lang="nl-BE" sz="2400" kern="1200" dirty="0">
                <a:solidFill>
                  <a:sysClr val="windowText" lastClr="000000">
                    <a:hueOff val="0"/>
                    <a:satOff val="0"/>
                    <a:lumOff val="0"/>
                    <a:alphaOff val="0"/>
                  </a:sysClr>
                </a:solidFill>
                <a:latin typeface="Calibri"/>
              </a:rPr>
              <a:t>optimised processes by/for optimised data exchange</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Semantic interoperability </a:t>
            </a:r>
            <a:r>
              <a:rPr lang="nl-BE" sz="2400" kern="1200" dirty="0">
                <a:solidFill>
                  <a:sysClr val="windowText" lastClr="000000">
                    <a:hueOff val="0"/>
                    <a:satOff val="0"/>
                    <a:lumOff val="0"/>
                    <a:alphaOff val="0"/>
                  </a:sysClr>
                </a:solidFill>
                <a:latin typeface="Calibri"/>
              </a:rPr>
              <a:t>meaning, structure and appropriate use of information</a:t>
            </a:r>
          </a:p>
          <a:p>
            <a:pPr>
              <a:defRPr/>
            </a:pPr>
            <a:r>
              <a:rPr lang="nl-BE" sz="2400" b="1" dirty="0">
                <a:solidFill>
                  <a:prstClr val="black"/>
                </a:solidFill>
                <a:latin typeface="Calibri"/>
              </a:rPr>
              <a:t> Political Context </a:t>
            </a:r>
            <a:r>
              <a:rPr lang="nl-BE" sz="2400" dirty="0">
                <a:solidFill>
                  <a:prstClr val="black"/>
                </a:solidFill>
                <a:latin typeface="Calibri"/>
              </a:rPr>
              <a:t>Political, cultural and structural conditions</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Technical interoperability </a:t>
            </a:r>
            <a:r>
              <a:rPr lang="nl-BE" sz="2400" kern="1200" dirty="0">
                <a:solidFill>
                  <a:sysClr val="windowText" lastClr="000000">
                    <a:hueOff val="0"/>
                    <a:satOff val="0"/>
                    <a:lumOff val="0"/>
                    <a:alphaOff val="0"/>
                  </a:sysClr>
                </a:solidFill>
                <a:latin typeface="Calibri"/>
              </a:rPr>
              <a:t>technical issues involved in linking computer systems</a:t>
            </a:r>
          </a:p>
          <a:p>
            <a:pPr marL="0" marR="0" lvl="0" indent="76200" algn="l" rtl="0">
              <a:lnSpc>
                <a:spcPct val="117999"/>
              </a:lnSpc>
              <a:spcBef>
                <a:spcPts val="0"/>
              </a:spcBef>
              <a:spcAft>
                <a:spcPts val="0"/>
              </a:spcAft>
            </a:pP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3806256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Legal interoperability</a:t>
            </a:r>
            <a:r>
              <a:rPr lang="nl-BE" sz="2400" b="1" kern="1200" baseline="0" dirty="0">
                <a:solidFill>
                  <a:sysClr val="windowText" lastClr="000000">
                    <a:hueOff val="0"/>
                    <a:satOff val="0"/>
                    <a:lumOff val="0"/>
                    <a:alphaOff val="0"/>
                  </a:sysClr>
                </a:solidFill>
                <a:latin typeface="Calibri"/>
              </a:rPr>
              <a:t> </a:t>
            </a:r>
            <a:r>
              <a:rPr lang="nl-BE" sz="2400" kern="1200" dirty="0">
                <a:solidFill>
                  <a:sysClr val="windowText" lastClr="000000">
                    <a:hueOff val="0"/>
                    <a:satOff val="0"/>
                    <a:lumOff val="0"/>
                    <a:alphaOff val="0"/>
                  </a:sysClr>
                </a:solidFill>
                <a:latin typeface="Calibri"/>
              </a:rPr>
              <a:t>aligned and digital friendly legislation</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Organisational interoperability </a:t>
            </a:r>
            <a:r>
              <a:rPr lang="nl-BE" sz="2400" kern="1200" dirty="0">
                <a:solidFill>
                  <a:sysClr val="windowText" lastClr="000000">
                    <a:hueOff val="0"/>
                    <a:satOff val="0"/>
                    <a:lumOff val="0"/>
                    <a:alphaOff val="0"/>
                  </a:sysClr>
                </a:solidFill>
                <a:latin typeface="Calibri"/>
              </a:rPr>
              <a:t>optimised processes by/for optimised data exchange</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Semantic interoperability </a:t>
            </a:r>
            <a:r>
              <a:rPr lang="nl-BE" sz="2400" kern="1200" dirty="0">
                <a:solidFill>
                  <a:sysClr val="windowText" lastClr="000000">
                    <a:hueOff val="0"/>
                    <a:satOff val="0"/>
                    <a:lumOff val="0"/>
                    <a:alphaOff val="0"/>
                  </a:sysClr>
                </a:solidFill>
                <a:latin typeface="Calibri"/>
              </a:rPr>
              <a:t>meaning, structure and appropriate use of information</a:t>
            </a:r>
          </a:p>
          <a:p>
            <a:pPr>
              <a:defRPr/>
            </a:pPr>
            <a:r>
              <a:rPr lang="nl-BE" sz="2400" b="1" dirty="0">
                <a:solidFill>
                  <a:prstClr val="black"/>
                </a:solidFill>
                <a:latin typeface="Calibri"/>
              </a:rPr>
              <a:t> Political Context </a:t>
            </a:r>
            <a:r>
              <a:rPr lang="nl-BE" sz="2400" dirty="0">
                <a:solidFill>
                  <a:prstClr val="black"/>
                </a:solidFill>
                <a:latin typeface="Calibri"/>
              </a:rPr>
              <a:t>Political, cultural and structural conditions</a:t>
            </a:r>
          </a:p>
          <a:p>
            <a:pPr marL="0" marR="0" lvl="0" indent="76200" algn="l" defTabSz="914400" rtl="0" eaLnBrk="1" fontAlgn="auto" latinLnBrk="0" hangingPunct="1">
              <a:lnSpc>
                <a:spcPct val="117999"/>
              </a:lnSpc>
              <a:spcBef>
                <a:spcPts val="0"/>
              </a:spcBef>
              <a:spcAft>
                <a:spcPts val="0"/>
              </a:spcAft>
              <a:buClr>
                <a:schemeClr val="dk1"/>
              </a:buClr>
              <a:buSzPct val="100000"/>
              <a:buFont typeface="Calibri"/>
              <a:buChar char="●"/>
              <a:tabLst/>
              <a:defRPr/>
            </a:pPr>
            <a:r>
              <a:rPr lang="nl-BE" sz="2400" b="1" kern="1200" dirty="0">
                <a:solidFill>
                  <a:sysClr val="windowText" lastClr="000000">
                    <a:hueOff val="0"/>
                    <a:satOff val="0"/>
                    <a:lumOff val="0"/>
                    <a:alphaOff val="0"/>
                  </a:sysClr>
                </a:solidFill>
                <a:latin typeface="Calibri"/>
              </a:rPr>
              <a:t> Technical interoperability </a:t>
            </a:r>
            <a:r>
              <a:rPr lang="nl-BE" sz="2400" kern="1200" dirty="0">
                <a:solidFill>
                  <a:sysClr val="windowText" lastClr="000000">
                    <a:hueOff val="0"/>
                    <a:satOff val="0"/>
                    <a:lumOff val="0"/>
                    <a:alphaOff val="0"/>
                  </a:sysClr>
                </a:solidFill>
                <a:latin typeface="Calibri"/>
              </a:rPr>
              <a:t>technical issues involved in linking computer systems</a:t>
            </a:r>
          </a:p>
          <a:p>
            <a:pPr marL="0" marR="0" lvl="0" indent="76200" algn="l" rtl="0">
              <a:lnSpc>
                <a:spcPct val="117999"/>
              </a:lnSpc>
              <a:spcBef>
                <a:spcPts val="0"/>
              </a:spcBef>
              <a:spcAft>
                <a:spcPts val="0"/>
              </a:spcAft>
            </a:pP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95137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GB" sz="2200" b="0" i="0" u="none" strike="noStrike" cap="none" dirty="0">
                <a:latin typeface="Helvetica Neue"/>
                <a:ea typeface="Helvetica Neue"/>
                <a:cs typeface="Helvetica Neue"/>
                <a:sym typeface="Helvetica Neue"/>
              </a:rPr>
              <a:t>J</a:t>
            </a:r>
            <a:endParaRPr sz="2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171166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39391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3844335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Click to 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Click to 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Click to 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b="0">
                <a:uFillTx/>
              </a:defRPr>
            </a:pPr>
            <a:r>
              <a:rPr sz="4400" b="1">
                <a:uFillTx/>
              </a:rPr>
              <a:t>Titeltekst</a:t>
            </a:r>
          </a:p>
        </p:txBody>
      </p:sp>
      <p:sp>
        <p:nvSpPr>
          <p:cNvPr id="15" name="Shape 15"/>
          <p:cNvSpPr>
            <a:spLocks noGrp="1"/>
          </p:cNvSpPr>
          <p:nvPr>
            <p:ph type="body" idx="1"/>
          </p:nvPr>
        </p:nvSpPr>
        <p:spPr>
          <a:prstGeom prst="rect">
            <a:avLst/>
          </a:prstGeom>
        </p:spPr>
        <p:txBody>
          <a:bodyPr/>
          <a:lstStyle/>
          <a:p>
            <a:pPr lvl="0">
              <a:defRPr sz="1800">
                <a:uFillTx/>
              </a:defRPr>
            </a:pPr>
            <a:r>
              <a:rPr sz="3200">
                <a:uFillTx/>
              </a:rPr>
              <a:t>Hoofdtekst - niveau één</a:t>
            </a:r>
          </a:p>
          <a:p>
            <a:pPr lvl="1">
              <a:defRPr sz="1800">
                <a:uFillTx/>
              </a:defRPr>
            </a:pPr>
            <a:r>
              <a:rPr sz="3200">
                <a:uFillTx/>
              </a:rPr>
              <a:t>Hoofdtekst - niveau twee</a:t>
            </a:r>
          </a:p>
          <a:p>
            <a:pPr lvl="2">
              <a:defRPr sz="1800">
                <a:uFillTx/>
              </a:defRPr>
            </a:pPr>
            <a:r>
              <a:rPr sz="3200">
                <a:uFillTx/>
              </a:rPr>
              <a:t>Hoofdtekst - niveau drie</a:t>
            </a:r>
          </a:p>
          <a:p>
            <a:pPr lvl="3">
              <a:defRPr sz="1800">
                <a:uFillTx/>
              </a:defRPr>
            </a:pPr>
            <a:r>
              <a:rPr sz="3200">
                <a:uFillTx/>
              </a:rPr>
              <a:t>Hoofdtekst - niveau vier</a:t>
            </a:r>
          </a:p>
          <a:p>
            <a:pPr lvl="4">
              <a:defRPr sz="1800">
                <a:uFillTx/>
              </a:defRPr>
            </a:pPr>
            <a:r>
              <a:rPr sz="3200">
                <a:uFillTx/>
              </a:rPr>
              <a:t>Hoofdtekst - niveau vijf</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‹nr.›</a:t>
            </a:fld>
            <a:endParaRPr>
              <a:uFillTx/>
            </a:endParaRPr>
          </a:p>
        </p:txBody>
      </p:sp>
    </p:spTree>
    <p:extLst>
      <p:ext uri="{BB962C8B-B14F-4D97-AF65-F5344CB8AC3E}">
        <p14:creationId xmlns:p14="http://schemas.microsoft.com/office/powerpoint/2010/main" val="27877143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r>
              <a:rPr lang="nl-NL"/>
              <a:t>Webcast OSLO Wegen dd. 26/06/2018</a:t>
            </a:r>
          </a:p>
        </p:txBody>
      </p:sp>
    </p:spTree>
    <p:extLst>
      <p:ext uri="{BB962C8B-B14F-4D97-AF65-F5344CB8AC3E}">
        <p14:creationId xmlns:p14="http://schemas.microsoft.com/office/powerpoint/2010/main" val="159584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el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r="40935" b="144"/>
          <a:stretch/>
        </p:blipFill>
        <p:spPr>
          <a:xfrm>
            <a:off x="4821383" y="0"/>
            <a:ext cx="5085878" cy="5237018"/>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76500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Click to 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Click to 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Click to 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Click to 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 Wegen dd. 26/06/2018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‹nr.›</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87"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8" r:id="rId12"/>
    <p:sldLayoutId id="2147483689" r:id="rId13"/>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ata.vlaanderen.be/doc/applicatieprofiel/wegenregister" TargetMode="External"/><Relationship Id="rId2" Type="http://schemas.openxmlformats.org/officeDocument/2006/relationships/hyperlink" Target="https://data.vlaanderen.be/ns/weg"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inspire.ec.europa.eu/codelist/FormOfWayValue"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joinup.ec.europa.eu/solution/dcat-application-profile-data-portals-europe" TargetMode="External"/><Relationship Id="rId7" Type="http://schemas.openxmlformats.org/officeDocument/2006/relationships/hyperlink" Target="http://data.europa.eu/w21/8d58d3f4-5013-4aa3-8c39-4f0059460da7"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hyperlink" Target="http://data.europa.eu/w21/322eb58a-08d9-4721-b179-7b62b097304d" TargetMode="Externa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hyperlink" Target="https://joinup.ec.europa.eu/rdf_entity/http_e_f_fdata_ceuropa_ceu_fw21_f73920f8b_b6c65_b4c82_bbe8c_b23a6d2cc4d58/abou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nl-BE" dirty="0"/>
              <a:t>Webcast</a:t>
            </a:r>
          </a:p>
          <a:p>
            <a:r>
              <a:rPr lang="nl-BE" dirty="0"/>
              <a:t>26 juni 2018</a:t>
            </a:r>
          </a:p>
        </p:txBody>
      </p:sp>
      <p:sp>
        <p:nvSpPr>
          <p:cNvPr id="4" name="Title 3"/>
          <p:cNvSpPr>
            <a:spLocks noGrp="1"/>
          </p:cNvSpPr>
          <p:nvPr>
            <p:ph type="title"/>
          </p:nvPr>
        </p:nvSpPr>
        <p:spPr/>
        <p:txBody>
          <a:bodyPr/>
          <a:lstStyle/>
          <a:p>
            <a:r>
              <a:rPr lang="fr-BE" dirty="0"/>
              <a:t>OSLO </a:t>
            </a:r>
            <a:r>
              <a:rPr lang="fr-BE" dirty="0" err="1"/>
              <a:t>Wegen</a:t>
            </a:r>
            <a:endParaRPr lang="nl-BE"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4827" y="3283601"/>
            <a:ext cx="1274861" cy="1274861"/>
          </a:xfrm>
          <a:prstGeom prst="rect">
            <a:avLst/>
          </a:prstGeom>
        </p:spPr>
      </p:pic>
    </p:spTree>
    <p:extLst>
      <p:ext uri="{BB962C8B-B14F-4D97-AF65-F5344CB8AC3E}">
        <p14:creationId xmlns:p14="http://schemas.microsoft.com/office/powerpoint/2010/main" val="1814954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D73F91F2-EDB0-4139-A7DD-29EBB489D415}"/>
              </a:ext>
            </a:extLst>
          </p:cNvPr>
          <p:cNvSpPr>
            <a:spLocks noGrp="1"/>
          </p:cNvSpPr>
          <p:nvPr>
            <p:ph type="subTitle" idx="1"/>
          </p:nvPr>
        </p:nvSpPr>
        <p:spPr/>
        <p:txBody>
          <a:bodyPr/>
          <a:lstStyle/>
          <a:p>
            <a:endParaRPr lang="nl-BE"/>
          </a:p>
        </p:txBody>
      </p:sp>
      <p:sp>
        <p:nvSpPr>
          <p:cNvPr id="3" name="Titel 2">
            <a:extLst>
              <a:ext uri="{FF2B5EF4-FFF2-40B4-BE49-F238E27FC236}">
                <a16:creationId xmlns:a16="http://schemas.microsoft.com/office/drawing/2014/main" id="{3AA26123-9F90-42BE-A400-28803F07A656}"/>
              </a:ext>
            </a:extLst>
          </p:cNvPr>
          <p:cNvSpPr>
            <a:spLocks noGrp="1"/>
          </p:cNvSpPr>
          <p:nvPr>
            <p:ph type="title"/>
          </p:nvPr>
        </p:nvSpPr>
        <p:spPr/>
        <p:txBody>
          <a:bodyPr/>
          <a:lstStyle/>
          <a:p>
            <a:r>
              <a:rPr lang="nl-BE" dirty="0"/>
              <a:t>Traject OSLO Wegen</a:t>
            </a:r>
          </a:p>
        </p:txBody>
      </p:sp>
    </p:spTree>
    <p:extLst>
      <p:ext uri="{BB962C8B-B14F-4D97-AF65-F5344CB8AC3E}">
        <p14:creationId xmlns:p14="http://schemas.microsoft.com/office/powerpoint/2010/main" val="3353037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Mijlpalen</a:t>
            </a:r>
            <a:r>
              <a:rPr lang="en-US" dirty="0"/>
              <a:t> </a:t>
            </a:r>
            <a:r>
              <a:rPr lang="en-US" dirty="0" err="1"/>
              <a:t>Wegenregister</a:t>
            </a:r>
            <a:endParaRPr lang="nl-BE" dirty="0"/>
          </a:p>
        </p:txBody>
      </p:sp>
      <p:graphicFrame>
        <p:nvGraphicFramePr>
          <p:cNvPr id="8" name="Diagram 7"/>
          <p:cNvGraphicFramePr/>
          <p:nvPr>
            <p:extLst/>
          </p:nvPr>
        </p:nvGraphicFramePr>
        <p:xfrm>
          <a:off x="925141" y="1127875"/>
          <a:ext cx="8299822" cy="5534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Content Placeholder 2"/>
          <p:cNvSpPr txBox="1">
            <a:spLocks/>
          </p:cNvSpPr>
          <p:nvPr/>
        </p:nvSpPr>
        <p:spPr>
          <a:xfrm>
            <a:off x="925141" y="1016003"/>
            <a:ext cx="7990114" cy="5387098"/>
          </a:xfrm>
          <a:prstGeom prst="rect">
            <a:avLst/>
          </a:prstGeom>
        </p:spPr>
        <p:txBody>
          <a:bodyPr>
            <a:normAutofit/>
          </a:bodyPr>
          <a:lstStyle>
            <a:lvl1pPr marL="342900" indent="-342900" algn="l" defTabSz="914400" rtl="0" eaLnBrk="1" latinLnBrk="0" hangingPunct="1">
              <a:spcBef>
                <a:spcPct val="20000"/>
              </a:spcBef>
              <a:buSzPct val="100000"/>
              <a:buFont typeface="+mj-lt"/>
              <a:buAutoNum type="arabicPeriod"/>
              <a:defRPr sz="1600" b="1" kern="1200">
                <a:solidFill>
                  <a:srgbClr val="0B4E55"/>
                </a:solidFill>
                <a:latin typeface="Arial" pitchFamily="34" charset="0"/>
                <a:ea typeface="+mn-ea"/>
                <a:cs typeface="Arial" pitchFamily="34" charset="0"/>
              </a:defRPr>
            </a:lvl1pPr>
            <a:lvl2pPr marL="804863" indent="-268288" algn="l" defTabSz="914400" rtl="0" eaLnBrk="1" latinLnBrk="0" hangingPunct="1">
              <a:spcBef>
                <a:spcPct val="20000"/>
              </a:spcBef>
              <a:buSzPct val="90000"/>
              <a:buFont typeface="Wingdings" pitchFamily="2" charset="2"/>
              <a:buChar char="§"/>
              <a:defRPr sz="1600" kern="1200">
                <a:solidFill>
                  <a:schemeClr val="tx1"/>
                </a:solidFill>
                <a:latin typeface="Arial" pitchFamily="34" charset="0"/>
                <a:ea typeface="+mn-ea"/>
                <a:cs typeface="Arial" pitchFamily="34" charset="0"/>
              </a:defRPr>
            </a:lvl2pPr>
            <a:lvl3pPr marL="896938" indent="-177800" algn="l" defTabSz="914400" rtl="0" eaLnBrk="1" latinLnBrk="0" hangingPunct="1">
              <a:spcBef>
                <a:spcPct val="20000"/>
              </a:spcBef>
              <a:buFont typeface="Symbol" pitchFamily="18" charset="2"/>
              <a:buChar char="-"/>
              <a:defRPr sz="1400" kern="1200">
                <a:solidFill>
                  <a:schemeClr val="tx1"/>
                </a:solidFill>
                <a:latin typeface="Arial" pitchFamily="34" charset="0"/>
                <a:ea typeface="+mn-ea"/>
                <a:cs typeface="Arial" pitchFamily="34" charset="0"/>
              </a:defRPr>
            </a:lvl3pPr>
            <a:lvl4pPr marL="1343025" indent="-268288" algn="l" defTabSz="914400" rtl="0" eaLnBrk="1" latinLnBrk="0" hangingPunct="1">
              <a:spcBef>
                <a:spcPct val="20000"/>
              </a:spcBef>
              <a:buSzPct val="90000"/>
              <a:buFont typeface="Wingdings" panose="05000000000000000000" pitchFamily="2" charset="2"/>
              <a:buChar char=""/>
              <a:defRPr sz="1400" kern="1200">
                <a:solidFill>
                  <a:schemeClr val="tx1"/>
                </a:solidFill>
                <a:latin typeface="Arial" pitchFamily="34" charset="0"/>
                <a:ea typeface="+mn-ea"/>
                <a:cs typeface="Arial" pitchFamily="34" charset="0"/>
              </a:defRPr>
            </a:lvl4pPr>
            <a:lvl5pPr marL="1879600" indent="-174625" algn="l" defTabSz="914400" rtl="0" eaLnBrk="1" latinLnBrk="0" hangingPunct="1">
              <a:spcBef>
                <a:spcPct val="20000"/>
              </a:spcBef>
              <a:buFont typeface="Arial" pitchFamily="34" charset="0"/>
              <a:buChar char="−"/>
              <a:tabLst/>
              <a:defRPr sz="1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l-BE" b="0" dirty="0">
              <a:solidFill>
                <a:sysClr val="windowText" lastClr="000000">
                  <a:lumMod val="75000"/>
                  <a:lumOff val="25000"/>
                </a:sysClr>
              </a:solidFill>
            </a:endParaRPr>
          </a:p>
        </p:txBody>
      </p:sp>
      <p:sp>
        <p:nvSpPr>
          <p:cNvPr id="23" name="Ovaal 22">
            <a:extLst>
              <a:ext uri="{FF2B5EF4-FFF2-40B4-BE49-F238E27FC236}">
                <a16:creationId xmlns:a16="http://schemas.microsoft.com/office/drawing/2014/main" id="{F14FDF8F-076B-4C06-A701-603FB1A255DB}"/>
              </a:ext>
            </a:extLst>
          </p:cNvPr>
          <p:cNvSpPr/>
          <p:nvPr/>
        </p:nvSpPr>
        <p:spPr>
          <a:xfrm>
            <a:off x="1308893" y="5409226"/>
            <a:ext cx="223265" cy="229668"/>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Tekstvak 5">
            <a:extLst>
              <a:ext uri="{FF2B5EF4-FFF2-40B4-BE49-F238E27FC236}">
                <a16:creationId xmlns:a16="http://schemas.microsoft.com/office/drawing/2014/main" id="{32ACBB59-6ED1-41EE-9D2D-9FCE4635EE9D}"/>
              </a:ext>
            </a:extLst>
          </p:cNvPr>
          <p:cNvSpPr txBox="1"/>
          <p:nvPr/>
        </p:nvSpPr>
        <p:spPr>
          <a:xfrm>
            <a:off x="1532158" y="5357914"/>
            <a:ext cx="3118189" cy="646074"/>
          </a:xfrm>
          <a:prstGeom prst="rect">
            <a:avLst/>
          </a:prstGeom>
          <a:noFill/>
        </p:spPr>
        <p:txBody>
          <a:bodyPr wrap="square" rtlCol="0">
            <a:spAutoFit/>
          </a:bodyPr>
          <a:lstStyle/>
          <a:p>
            <a:r>
              <a:rPr lang="nl-BE" b="1" dirty="0"/>
              <a:t>Gemeentelijke validatie</a:t>
            </a:r>
          </a:p>
          <a:p>
            <a:r>
              <a:rPr lang="nl-BE" dirty="0"/>
              <a:t>2015</a:t>
            </a:r>
          </a:p>
        </p:txBody>
      </p:sp>
      <p:sp>
        <p:nvSpPr>
          <p:cNvPr id="10" name="Tekstvak 9">
            <a:extLst>
              <a:ext uri="{FF2B5EF4-FFF2-40B4-BE49-F238E27FC236}">
                <a16:creationId xmlns:a16="http://schemas.microsoft.com/office/drawing/2014/main" id="{1FA2391F-D149-4609-AD94-9826DC2C5088}"/>
              </a:ext>
            </a:extLst>
          </p:cNvPr>
          <p:cNvSpPr txBox="1"/>
          <p:nvPr/>
        </p:nvSpPr>
        <p:spPr>
          <a:xfrm>
            <a:off x="2228455" y="4500767"/>
            <a:ext cx="2931438" cy="830997"/>
          </a:xfrm>
          <a:prstGeom prst="rect">
            <a:avLst/>
          </a:prstGeom>
          <a:noFill/>
        </p:spPr>
        <p:txBody>
          <a:bodyPr wrap="square" rtlCol="0">
            <a:spAutoFit/>
          </a:bodyPr>
          <a:lstStyle/>
          <a:p>
            <a:r>
              <a:rPr lang="nl-BE" sz="1600" b="1" dirty="0">
                <a:latin typeface="Arial" panose="020B0604020202020204" pitchFamily="34" charset="0"/>
                <a:cs typeface="Arial" panose="020B0604020202020204" pitchFamily="34" charset="0"/>
              </a:rPr>
              <a:t>Wegenregister conform standaard OSLO Wegen</a:t>
            </a:r>
          </a:p>
          <a:p>
            <a:r>
              <a:rPr lang="nl-BE" sz="1600" dirty="0">
                <a:latin typeface="Arial" panose="020B0604020202020204" pitchFamily="34" charset="0"/>
                <a:cs typeface="Arial" panose="020B0604020202020204" pitchFamily="34" charset="0"/>
              </a:rPr>
              <a:t>2017-2018</a:t>
            </a:r>
          </a:p>
        </p:txBody>
      </p:sp>
      <p:sp>
        <p:nvSpPr>
          <p:cNvPr id="11" name="Tekstvak 10">
            <a:extLst>
              <a:ext uri="{FF2B5EF4-FFF2-40B4-BE49-F238E27FC236}">
                <a16:creationId xmlns:a16="http://schemas.microsoft.com/office/drawing/2014/main" id="{1EB677DF-B827-4E4F-B007-6382FA05221E}"/>
              </a:ext>
            </a:extLst>
          </p:cNvPr>
          <p:cNvSpPr txBox="1"/>
          <p:nvPr/>
        </p:nvSpPr>
        <p:spPr>
          <a:xfrm>
            <a:off x="95265" y="1926183"/>
            <a:ext cx="3247289" cy="1753557"/>
          </a:xfrm>
          <a:prstGeom prst="rect">
            <a:avLst/>
          </a:prstGeom>
          <a:noFill/>
        </p:spPr>
        <p:txBody>
          <a:bodyPr wrap="square" rtlCol="0">
            <a:spAutoFit/>
          </a:bodyPr>
          <a:lstStyle/>
          <a:p>
            <a:r>
              <a:rPr lang="nl-BE" b="1" dirty="0"/>
              <a:t>Ondertekening Samenwerkingsovereenkomst met Vlaams Huis voor Verkeersveiligheid en Agentschap Wegen en Verkeer</a:t>
            </a:r>
          </a:p>
          <a:p>
            <a:r>
              <a:rPr lang="nl-BE" dirty="0"/>
              <a:t>Augustus 2017</a:t>
            </a:r>
          </a:p>
        </p:txBody>
      </p:sp>
      <p:sp>
        <p:nvSpPr>
          <p:cNvPr id="27" name="Ovaal 26">
            <a:extLst>
              <a:ext uri="{FF2B5EF4-FFF2-40B4-BE49-F238E27FC236}">
                <a16:creationId xmlns:a16="http://schemas.microsoft.com/office/drawing/2014/main" id="{ED4F439E-A6F3-4093-9F76-D59D48B87A7A}"/>
              </a:ext>
            </a:extLst>
          </p:cNvPr>
          <p:cNvSpPr/>
          <p:nvPr/>
        </p:nvSpPr>
        <p:spPr>
          <a:xfrm>
            <a:off x="2382789" y="4168775"/>
            <a:ext cx="331992" cy="331992"/>
          </a:xfrm>
          <a:prstGeom prst="ellipse">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Tekstvak 29">
            <a:extLst>
              <a:ext uri="{FF2B5EF4-FFF2-40B4-BE49-F238E27FC236}">
                <a16:creationId xmlns:a16="http://schemas.microsoft.com/office/drawing/2014/main" id="{31DCBF15-D419-45BA-9A5C-EFA4E20C59B4}"/>
              </a:ext>
            </a:extLst>
          </p:cNvPr>
          <p:cNvSpPr txBox="1"/>
          <p:nvPr/>
        </p:nvSpPr>
        <p:spPr>
          <a:xfrm>
            <a:off x="3246010" y="3679740"/>
            <a:ext cx="3226019" cy="922945"/>
          </a:xfrm>
          <a:prstGeom prst="rect">
            <a:avLst/>
          </a:prstGeom>
          <a:noFill/>
        </p:spPr>
        <p:txBody>
          <a:bodyPr wrap="square" rtlCol="0">
            <a:spAutoFit/>
          </a:bodyPr>
          <a:lstStyle/>
          <a:p>
            <a:r>
              <a:rPr lang="nl-BE" b="1" dirty="0"/>
              <a:t>Wegenregister in architectuur  Vlaamse Basisregisters</a:t>
            </a:r>
          </a:p>
          <a:p>
            <a:r>
              <a:rPr lang="nl-BE" dirty="0"/>
              <a:t>2017-2018</a:t>
            </a:r>
          </a:p>
        </p:txBody>
      </p:sp>
      <p:sp>
        <p:nvSpPr>
          <p:cNvPr id="31" name="Pijl: gekromd rechts 30">
            <a:extLst>
              <a:ext uri="{FF2B5EF4-FFF2-40B4-BE49-F238E27FC236}">
                <a16:creationId xmlns:a16="http://schemas.microsoft.com/office/drawing/2014/main" id="{BDA52704-A9D6-4FDA-8004-E991C544EC40}"/>
              </a:ext>
            </a:extLst>
          </p:cNvPr>
          <p:cNvSpPr/>
          <p:nvPr/>
        </p:nvSpPr>
        <p:spPr>
          <a:xfrm>
            <a:off x="897804" y="3593443"/>
            <a:ext cx="1036273" cy="1298602"/>
          </a:xfrm>
          <a:prstGeom prst="curved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chemeClr val="tx1"/>
              </a:solidFill>
            </a:endParaRPr>
          </a:p>
        </p:txBody>
      </p:sp>
      <p:sp>
        <p:nvSpPr>
          <p:cNvPr id="33" name="Tekstvak 32">
            <a:extLst>
              <a:ext uri="{FF2B5EF4-FFF2-40B4-BE49-F238E27FC236}">
                <a16:creationId xmlns:a16="http://schemas.microsoft.com/office/drawing/2014/main" id="{1E8071F3-29A7-4FBF-8570-703CC4001749}"/>
              </a:ext>
            </a:extLst>
          </p:cNvPr>
          <p:cNvSpPr txBox="1"/>
          <p:nvPr/>
        </p:nvSpPr>
        <p:spPr>
          <a:xfrm>
            <a:off x="8022131" y="2112227"/>
            <a:ext cx="1590595" cy="1199816"/>
          </a:xfrm>
          <a:prstGeom prst="rect">
            <a:avLst/>
          </a:prstGeom>
          <a:noFill/>
        </p:spPr>
        <p:txBody>
          <a:bodyPr wrap="square" rtlCol="0">
            <a:spAutoFit/>
          </a:bodyPr>
          <a:lstStyle/>
          <a:p>
            <a:r>
              <a:rPr lang="nl-BE" b="1" dirty="0"/>
              <a:t>Decentrale </a:t>
            </a:r>
            <a:r>
              <a:rPr lang="nl-BE" b="1" dirty="0" err="1"/>
              <a:t>bijhouding</a:t>
            </a:r>
            <a:r>
              <a:rPr lang="nl-BE" b="1" dirty="0"/>
              <a:t> Wegenregister</a:t>
            </a:r>
          </a:p>
          <a:p>
            <a:r>
              <a:rPr lang="nl-BE" dirty="0"/>
              <a:t>2019-2020</a:t>
            </a:r>
          </a:p>
        </p:txBody>
      </p:sp>
      <p:pic>
        <p:nvPicPr>
          <p:cNvPr id="15" name="Picture 6">
            <a:extLst>
              <a:ext uri="{FF2B5EF4-FFF2-40B4-BE49-F238E27FC236}">
                <a16:creationId xmlns:a16="http://schemas.microsoft.com/office/drawing/2014/main" id="{2813C4BE-3741-4862-B50E-17422FF308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77439" y="5257718"/>
            <a:ext cx="1274861" cy="1274861"/>
          </a:xfrm>
          <a:prstGeom prst="rect">
            <a:avLst/>
          </a:prstGeom>
        </p:spPr>
      </p:pic>
      <p:sp>
        <p:nvSpPr>
          <p:cNvPr id="3" name="Tijdelijke aanduiding voor voettekst 2">
            <a:extLst>
              <a:ext uri="{FF2B5EF4-FFF2-40B4-BE49-F238E27FC236}">
                <a16:creationId xmlns:a16="http://schemas.microsoft.com/office/drawing/2014/main" id="{30716B15-D488-4EC6-A565-E44827B6952B}"/>
              </a:ext>
            </a:extLst>
          </p:cNvPr>
          <p:cNvSpPr>
            <a:spLocks noGrp="1"/>
          </p:cNvSpPr>
          <p:nvPr>
            <p:ph type="ftr" sz="quarter" idx="11"/>
          </p:nvPr>
        </p:nvSpPr>
        <p:spPr/>
        <p:txBody>
          <a:bodyPr/>
          <a:lstStyle/>
          <a:p>
            <a:r>
              <a:rPr lang="nl-NL"/>
              <a:t>Webcast OSLO Wegen dd. 26/06/2018</a:t>
            </a:r>
          </a:p>
        </p:txBody>
      </p:sp>
    </p:spTree>
    <p:extLst>
      <p:ext uri="{BB962C8B-B14F-4D97-AF65-F5344CB8AC3E}">
        <p14:creationId xmlns:p14="http://schemas.microsoft.com/office/powerpoint/2010/main" val="3143461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289598-5647-45A6-85A2-79DB81587E87}"/>
              </a:ext>
            </a:extLst>
          </p:cNvPr>
          <p:cNvSpPr>
            <a:spLocks noGrp="1"/>
          </p:cNvSpPr>
          <p:nvPr>
            <p:ph type="title"/>
          </p:nvPr>
        </p:nvSpPr>
        <p:spPr/>
        <p:txBody>
          <a:bodyPr/>
          <a:lstStyle/>
          <a:p>
            <a:r>
              <a:rPr lang="nl-BE" dirty="0"/>
              <a:t>Traject OSLO Wegen</a:t>
            </a:r>
          </a:p>
        </p:txBody>
      </p:sp>
      <p:graphicFrame>
        <p:nvGraphicFramePr>
          <p:cNvPr id="6" name="Tabel 5">
            <a:extLst>
              <a:ext uri="{FF2B5EF4-FFF2-40B4-BE49-F238E27FC236}">
                <a16:creationId xmlns:a16="http://schemas.microsoft.com/office/drawing/2014/main" id="{38F0A2BE-43E7-490F-94A5-B640FFB25511}"/>
              </a:ext>
            </a:extLst>
          </p:cNvPr>
          <p:cNvGraphicFramePr>
            <a:graphicFrameLocks noGrp="1"/>
          </p:cNvGraphicFramePr>
          <p:nvPr>
            <p:extLst>
              <p:ext uri="{D42A27DB-BD31-4B8C-83A1-F6EECF244321}">
                <p14:modId xmlns:p14="http://schemas.microsoft.com/office/powerpoint/2010/main" val="3417507168"/>
              </p:ext>
            </p:extLst>
          </p:nvPr>
        </p:nvGraphicFramePr>
        <p:xfrm>
          <a:off x="1528614" y="1695351"/>
          <a:ext cx="6848772" cy="4566055"/>
        </p:xfrm>
        <a:graphic>
          <a:graphicData uri="http://schemas.openxmlformats.org/drawingml/2006/table">
            <a:tbl>
              <a:tblPr firstRow="1" bandRow="1">
                <a:tableStyleId>{7DF18680-E054-41AD-8BC1-D1AEF772440D}</a:tableStyleId>
              </a:tblPr>
              <a:tblGrid>
                <a:gridCol w="1448102">
                  <a:extLst>
                    <a:ext uri="{9D8B030D-6E8A-4147-A177-3AD203B41FA5}">
                      <a16:colId xmlns:a16="http://schemas.microsoft.com/office/drawing/2014/main" val="2623688426"/>
                    </a:ext>
                  </a:extLst>
                </a:gridCol>
                <a:gridCol w="5400670">
                  <a:extLst>
                    <a:ext uri="{9D8B030D-6E8A-4147-A177-3AD203B41FA5}">
                      <a16:colId xmlns:a16="http://schemas.microsoft.com/office/drawing/2014/main" val="1043139523"/>
                    </a:ext>
                  </a:extLst>
                </a:gridCol>
              </a:tblGrid>
              <a:tr h="351235">
                <a:tc>
                  <a:txBody>
                    <a:bodyPr/>
                    <a:lstStyle/>
                    <a:p>
                      <a:pPr>
                        <a:lnSpc>
                          <a:spcPts val="1350"/>
                        </a:lnSpc>
                        <a:spcBef>
                          <a:spcPts val="300"/>
                        </a:spcBef>
                        <a:spcAft>
                          <a:spcPts val="0"/>
                        </a:spcAft>
                      </a:pPr>
                      <a:r>
                        <a:rPr lang="nl-BE" sz="1100" dirty="0">
                          <a:solidFill>
                            <a:sysClr val="windowText" lastClr="000000"/>
                          </a:solidFill>
                          <a:effectLst/>
                        </a:rPr>
                        <a:t>DATUM</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dirty="0">
                          <a:solidFill>
                            <a:sysClr val="windowText" lastClr="000000"/>
                          </a:solidFill>
                          <a:effectLst/>
                        </a:rPr>
                        <a:t>MIJLPAAL</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2308547685"/>
                  </a:ext>
                </a:extLst>
              </a:tr>
              <a:tr h="351235">
                <a:tc>
                  <a:txBody>
                    <a:bodyPr/>
                    <a:lstStyle/>
                    <a:p>
                      <a:pPr>
                        <a:lnSpc>
                          <a:spcPts val="1350"/>
                        </a:lnSpc>
                        <a:spcBef>
                          <a:spcPts val="300"/>
                        </a:spcBef>
                        <a:spcAft>
                          <a:spcPts val="0"/>
                        </a:spcAft>
                      </a:pPr>
                      <a:r>
                        <a:rPr lang="nl-BE" sz="1100" dirty="0">
                          <a:solidFill>
                            <a:sysClr val="windowText" lastClr="000000"/>
                          </a:solidFill>
                          <a:effectLst/>
                        </a:rPr>
                        <a:t>26/09/2017</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a:solidFill>
                            <a:sysClr val="windowText" lastClr="000000"/>
                          </a:solidFill>
                          <a:effectLst/>
                        </a:rPr>
                        <a:t>Werkgroep 1 - Intern Informatie Vlaanderen OLSO Wegenregister overleg</a:t>
                      </a:r>
                      <a:endParaRPr lang="nl-BE" sz="1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221100497"/>
                  </a:ext>
                </a:extLst>
              </a:tr>
              <a:tr h="351235">
                <a:tc>
                  <a:txBody>
                    <a:bodyPr/>
                    <a:lstStyle/>
                    <a:p>
                      <a:pPr>
                        <a:lnSpc>
                          <a:spcPts val="1350"/>
                        </a:lnSpc>
                        <a:spcBef>
                          <a:spcPts val="300"/>
                        </a:spcBef>
                        <a:spcAft>
                          <a:spcPts val="0"/>
                        </a:spcAft>
                      </a:pPr>
                      <a:r>
                        <a:rPr lang="nl-BE" sz="1100" dirty="0">
                          <a:solidFill>
                            <a:sysClr val="windowText" lastClr="000000"/>
                          </a:solidFill>
                          <a:effectLst/>
                        </a:rPr>
                        <a:t>7/11/2017</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a:solidFill>
                            <a:sysClr val="windowText" lastClr="000000"/>
                          </a:solidFill>
                          <a:effectLst/>
                        </a:rPr>
                        <a:t>Werkgroep 2 - Intern Informatie Vlaanderen OLSO Wegenregister overleg</a:t>
                      </a:r>
                      <a:endParaRPr lang="nl-BE" sz="1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616953541"/>
                  </a:ext>
                </a:extLst>
              </a:tr>
              <a:tr h="351235">
                <a:tc>
                  <a:txBody>
                    <a:bodyPr/>
                    <a:lstStyle/>
                    <a:p>
                      <a:pPr>
                        <a:lnSpc>
                          <a:spcPts val="1350"/>
                        </a:lnSpc>
                        <a:spcBef>
                          <a:spcPts val="300"/>
                        </a:spcBef>
                        <a:spcAft>
                          <a:spcPts val="0"/>
                        </a:spcAft>
                      </a:pPr>
                      <a:r>
                        <a:rPr lang="nl-BE" sz="1100" dirty="0">
                          <a:solidFill>
                            <a:sysClr val="windowText" lastClr="000000"/>
                          </a:solidFill>
                          <a:effectLst/>
                        </a:rPr>
                        <a:t>21/11/2017</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dirty="0">
                          <a:solidFill>
                            <a:sysClr val="windowText" lastClr="000000"/>
                          </a:solidFill>
                          <a:effectLst/>
                        </a:rPr>
                        <a:t>Werkgroep 3 - Intern Informatie Vlaanderen OLSO Wegenregister overleg</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2020777063"/>
                  </a:ext>
                </a:extLst>
              </a:tr>
              <a:tr h="351235">
                <a:tc>
                  <a:txBody>
                    <a:bodyPr/>
                    <a:lstStyle/>
                    <a:p>
                      <a:pPr>
                        <a:lnSpc>
                          <a:spcPts val="1350"/>
                        </a:lnSpc>
                        <a:spcBef>
                          <a:spcPts val="300"/>
                        </a:spcBef>
                        <a:spcAft>
                          <a:spcPts val="0"/>
                        </a:spcAft>
                      </a:pPr>
                      <a:r>
                        <a:rPr lang="nl-BE" sz="1100" dirty="0">
                          <a:solidFill>
                            <a:sysClr val="windowText" lastClr="000000"/>
                          </a:solidFill>
                          <a:effectLst/>
                        </a:rPr>
                        <a:t>15/12/2017</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dirty="0">
                          <a:solidFill>
                            <a:sysClr val="windowText" lastClr="000000"/>
                          </a:solidFill>
                          <a:effectLst/>
                        </a:rPr>
                        <a:t>Werkgroep 4 - Intern Informatie Vlaanderen OLSO Wegenregister overleg – validatie model</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2417266921"/>
                  </a:ext>
                </a:extLst>
              </a:tr>
              <a:tr h="351235">
                <a:tc>
                  <a:txBody>
                    <a:bodyPr/>
                    <a:lstStyle/>
                    <a:p>
                      <a:pPr>
                        <a:lnSpc>
                          <a:spcPts val="1350"/>
                        </a:lnSpc>
                        <a:spcBef>
                          <a:spcPts val="300"/>
                        </a:spcBef>
                        <a:spcAft>
                          <a:spcPts val="0"/>
                        </a:spcAft>
                      </a:pPr>
                      <a:r>
                        <a:rPr lang="nl-BE" sz="1100" dirty="0">
                          <a:solidFill>
                            <a:sysClr val="windowText" lastClr="000000"/>
                          </a:solidFill>
                          <a:effectLst/>
                        </a:rPr>
                        <a:t>23/01/2018</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dirty="0">
                          <a:solidFill>
                            <a:sysClr val="windowText" lastClr="000000"/>
                          </a:solidFill>
                          <a:effectLst/>
                        </a:rPr>
                        <a:t>Revisie OSLO-model door Bestuurscomité Wegenregister</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1210537949"/>
                  </a:ext>
                </a:extLst>
              </a:tr>
              <a:tr h="351235">
                <a:tc>
                  <a:txBody>
                    <a:bodyPr/>
                    <a:lstStyle/>
                    <a:p>
                      <a:pPr>
                        <a:lnSpc>
                          <a:spcPts val="1350"/>
                        </a:lnSpc>
                        <a:spcBef>
                          <a:spcPts val="300"/>
                        </a:spcBef>
                        <a:spcAft>
                          <a:spcPts val="0"/>
                        </a:spcAft>
                      </a:pPr>
                      <a:r>
                        <a:rPr lang="nl-BE" sz="1100" dirty="0">
                          <a:solidFill>
                            <a:sysClr val="windowText" lastClr="000000"/>
                          </a:solidFill>
                          <a:effectLst/>
                        </a:rPr>
                        <a:t>22/02/2018</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a:solidFill>
                            <a:sysClr val="windowText" lastClr="000000"/>
                          </a:solidFill>
                          <a:effectLst/>
                        </a:rPr>
                        <a:t>Technische Werkgroep OSLO - 1</a:t>
                      </a:r>
                      <a:endParaRPr lang="nl-BE" sz="1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590079947"/>
                  </a:ext>
                </a:extLst>
              </a:tr>
              <a:tr h="351235">
                <a:tc>
                  <a:txBody>
                    <a:bodyPr/>
                    <a:lstStyle/>
                    <a:p>
                      <a:pPr>
                        <a:lnSpc>
                          <a:spcPts val="1350"/>
                        </a:lnSpc>
                        <a:spcBef>
                          <a:spcPts val="300"/>
                        </a:spcBef>
                        <a:spcAft>
                          <a:spcPts val="0"/>
                        </a:spcAft>
                      </a:pPr>
                      <a:r>
                        <a:rPr lang="nl-BE" sz="1100" dirty="0">
                          <a:solidFill>
                            <a:sysClr val="windowText" lastClr="000000"/>
                          </a:solidFill>
                          <a:effectLst/>
                        </a:rPr>
                        <a:t>09/03/2018</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a:solidFill>
                            <a:sysClr val="windowText" lastClr="000000"/>
                          </a:solidFill>
                          <a:effectLst/>
                        </a:rPr>
                        <a:t>Technische Werkgroep OSLO - 2</a:t>
                      </a:r>
                      <a:endParaRPr lang="nl-BE" sz="1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1783101746"/>
                  </a:ext>
                </a:extLst>
              </a:tr>
              <a:tr h="351235">
                <a:tc>
                  <a:txBody>
                    <a:bodyPr/>
                    <a:lstStyle/>
                    <a:p>
                      <a:pPr>
                        <a:lnSpc>
                          <a:spcPts val="1350"/>
                        </a:lnSpc>
                        <a:spcBef>
                          <a:spcPts val="300"/>
                        </a:spcBef>
                        <a:spcAft>
                          <a:spcPts val="0"/>
                        </a:spcAft>
                      </a:pPr>
                      <a:r>
                        <a:rPr lang="nl-BE" sz="1100" dirty="0">
                          <a:solidFill>
                            <a:sysClr val="windowText" lastClr="000000"/>
                          </a:solidFill>
                          <a:effectLst/>
                        </a:rPr>
                        <a:t>30/03/2018</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tc>
                  <a:txBody>
                    <a:bodyPr/>
                    <a:lstStyle/>
                    <a:p>
                      <a:pPr>
                        <a:lnSpc>
                          <a:spcPts val="1350"/>
                        </a:lnSpc>
                        <a:spcBef>
                          <a:spcPts val="300"/>
                        </a:spcBef>
                        <a:spcAft>
                          <a:spcPts val="0"/>
                        </a:spcAft>
                      </a:pPr>
                      <a:r>
                        <a:rPr lang="nl-BE" sz="1100">
                          <a:solidFill>
                            <a:sysClr val="windowText" lastClr="000000"/>
                          </a:solidFill>
                          <a:effectLst/>
                        </a:rPr>
                        <a:t>Goedkeuring OSLO-model voor wegen door Bestuurscomité Wegenregister</a:t>
                      </a:r>
                      <a:endParaRPr lang="nl-BE" sz="110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tc>
                <a:extLst>
                  <a:ext uri="{0D108BD9-81ED-4DB2-BD59-A6C34878D82A}">
                    <a16:rowId xmlns:a16="http://schemas.microsoft.com/office/drawing/2014/main" val="3279056106"/>
                  </a:ext>
                </a:extLst>
              </a:tr>
              <a:tr h="351235">
                <a:tc>
                  <a:txBody>
                    <a:bodyPr/>
                    <a:lstStyle/>
                    <a:p>
                      <a:pPr>
                        <a:lnSpc>
                          <a:spcPts val="1350"/>
                        </a:lnSpc>
                        <a:spcBef>
                          <a:spcPts val="300"/>
                        </a:spcBef>
                        <a:spcAft>
                          <a:spcPts val="0"/>
                        </a:spcAft>
                      </a:pPr>
                      <a:r>
                        <a:rPr lang="nl-BE" sz="1100" b="0">
                          <a:solidFill>
                            <a:sysClr val="windowText" lastClr="000000"/>
                          </a:solidFill>
                          <a:effectLst/>
                        </a:rPr>
                        <a:t>01/06/2018</a:t>
                      </a:r>
                      <a:endParaRPr lang="nl-BE" sz="1100" b="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tc>
                  <a:txBody>
                    <a:bodyPr/>
                    <a:lstStyle/>
                    <a:p>
                      <a:pPr>
                        <a:lnSpc>
                          <a:spcPts val="1350"/>
                        </a:lnSpc>
                        <a:spcBef>
                          <a:spcPts val="300"/>
                        </a:spcBef>
                        <a:spcAft>
                          <a:spcPts val="0"/>
                        </a:spcAft>
                      </a:pPr>
                      <a:r>
                        <a:rPr lang="nl-BE" sz="1100" b="0" dirty="0">
                          <a:solidFill>
                            <a:sysClr val="windowText" lastClr="000000"/>
                          </a:solidFill>
                          <a:effectLst/>
                        </a:rPr>
                        <a:t>Publieke werkgroep sessie </a:t>
                      </a:r>
                      <a:endParaRPr lang="nl-BE" sz="1100" b="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extLst>
                  <a:ext uri="{0D108BD9-81ED-4DB2-BD59-A6C34878D82A}">
                    <a16:rowId xmlns:a16="http://schemas.microsoft.com/office/drawing/2014/main" val="3734175615"/>
                  </a:ext>
                </a:extLst>
              </a:tr>
              <a:tr h="351235">
                <a:tc>
                  <a:txBody>
                    <a:bodyPr/>
                    <a:lstStyle/>
                    <a:p>
                      <a:pPr>
                        <a:lnSpc>
                          <a:spcPts val="1350"/>
                        </a:lnSpc>
                        <a:spcBef>
                          <a:spcPts val="300"/>
                        </a:spcBef>
                        <a:spcAft>
                          <a:spcPts val="0"/>
                        </a:spcAft>
                      </a:pPr>
                      <a:r>
                        <a:rPr lang="nl-BE" sz="1100" b="1">
                          <a:solidFill>
                            <a:sysClr val="windowText" lastClr="000000"/>
                          </a:solidFill>
                          <a:effectLst/>
                        </a:rPr>
                        <a:t>25/06/2018</a:t>
                      </a:r>
                      <a:endParaRPr lang="nl-BE" sz="11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tc>
                  <a:txBody>
                    <a:bodyPr/>
                    <a:lstStyle/>
                    <a:p>
                      <a:pPr>
                        <a:lnSpc>
                          <a:spcPts val="1350"/>
                        </a:lnSpc>
                        <a:spcBef>
                          <a:spcPts val="300"/>
                        </a:spcBef>
                        <a:spcAft>
                          <a:spcPts val="0"/>
                        </a:spcAft>
                      </a:pPr>
                      <a:r>
                        <a:rPr lang="nl-BE" sz="1100" b="1" dirty="0">
                          <a:solidFill>
                            <a:sysClr val="windowText" lastClr="000000"/>
                          </a:solidFill>
                          <a:effectLst/>
                        </a:rPr>
                        <a:t>Webcast na publieke review</a:t>
                      </a:r>
                      <a:endParaRPr lang="nl-BE" sz="1100" b="1"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extLst>
                  <a:ext uri="{0D108BD9-81ED-4DB2-BD59-A6C34878D82A}">
                    <a16:rowId xmlns:a16="http://schemas.microsoft.com/office/drawing/2014/main" val="1964736011"/>
                  </a:ext>
                </a:extLst>
              </a:tr>
              <a:tr h="351235">
                <a:tc>
                  <a:txBody>
                    <a:bodyPr/>
                    <a:lstStyle/>
                    <a:p>
                      <a:pPr>
                        <a:lnSpc>
                          <a:spcPts val="1350"/>
                        </a:lnSpc>
                        <a:spcBef>
                          <a:spcPts val="300"/>
                        </a:spcBef>
                        <a:spcAft>
                          <a:spcPts val="0"/>
                        </a:spcAft>
                      </a:pPr>
                      <a:r>
                        <a:rPr lang="nl-BE" sz="1100" dirty="0">
                          <a:solidFill>
                            <a:sysClr val="windowText" lastClr="000000"/>
                          </a:solidFill>
                          <a:effectLst/>
                        </a:rPr>
                        <a:t>04/10/2018 </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tc>
                  <a:txBody>
                    <a:bodyPr/>
                    <a:lstStyle/>
                    <a:p>
                      <a:pPr>
                        <a:lnSpc>
                          <a:spcPts val="1350"/>
                        </a:lnSpc>
                        <a:spcBef>
                          <a:spcPts val="300"/>
                        </a:spcBef>
                        <a:spcAft>
                          <a:spcPts val="0"/>
                        </a:spcAft>
                      </a:pPr>
                      <a:r>
                        <a:rPr lang="nl-BE" sz="1100" dirty="0">
                          <a:solidFill>
                            <a:sysClr val="windowText" lastClr="000000"/>
                          </a:solidFill>
                          <a:effectLst/>
                        </a:rPr>
                        <a:t>Validatie door de werkgroep </a:t>
                      </a:r>
                      <a:r>
                        <a:rPr lang="nl-BE" sz="1100" dirty="0">
                          <a:solidFill>
                            <a:sysClr val="windowText" lastClr="000000"/>
                          </a:solidFill>
                          <a:effectLst/>
                          <a:sym typeface="Wingdings" panose="05000000000000000000" pitchFamily="2" charset="2"/>
                        </a:rPr>
                        <a:t> vocabularium OSLO Wegen</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extLst>
                  <a:ext uri="{0D108BD9-81ED-4DB2-BD59-A6C34878D82A}">
                    <a16:rowId xmlns:a16="http://schemas.microsoft.com/office/drawing/2014/main" val="3527102341"/>
                  </a:ext>
                </a:extLst>
              </a:tr>
              <a:tr h="351235">
                <a:tc>
                  <a:txBody>
                    <a:bodyPr/>
                    <a:lstStyle/>
                    <a:p>
                      <a:pPr>
                        <a:lnSpc>
                          <a:spcPts val="1350"/>
                        </a:lnSpc>
                        <a:spcBef>
                          <a:spcPts val="300"/>
                        </a:spcBef>
                        <a:spcAft>
                          <a:spcPts val="0"/>
                        </a:spcAft>
                      </a:pPr>
                      <a:r>
                        <a:rPr lang="nl-BE" sz="1100" dirty="0">
                          <a:solidFill>
                            <a:sysClr val="windowText" lastClr="000000"/>
                          </a:solidFill>
                          <a:effectLst/>
                        </a:rPr>
                        <a:t>27/11/2018</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tc>
                  <a:txBody>
                    <a:bodyPr/>
                    <a:lstStyle/>
                    <a:p>
                      <a:pPr>
                        <a:lnSpc>
                          <a:spcPts val="1350"/>
                        </a:lnSpc>
                        <a:spcBef>
                          <a:spcPts val="300"/>
                        </a:spcBef>
                        <a:spcAft>
                          <a:spcPts val="0"/>
                        </a:spcAft>
                      </a:pPr>
                      <a:r>
                        <a:rPr lang="nl-BE" sz="1100" dirty="0">
                          <a:solidFill>
                            <a:sysClr val="windowText" lastClr="000000"/>
                          </a:solidFill>
                          <a:effectLst/>
                        </a:rPr>
                        <a:t>Validatie door het stuurorgaan </a:t>
                      </a:r>
                      <a:r>
                        <a:rPr lang="nl-BE" sz="1100" dirty="0">
                          <a:solidFill>
                            <a:sysClr val="windowText" lastClr="000000"/>
                          </a:solidFill>
                          <a:effectLst/>
                          <a:sym typeface="Wingdings" panose="05000000000000000000" pitchFamily="2" charset="2"/>
                        </a:rPr>
                        <a:t> vocabularium OSLO Wegen</a:t>
                      </a:r>
                      <a:endParaRPr lang="nl-BE" sz="1100" dirty="0">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867" marR="60867" marT="60867" marB="60867">
                    <a:solidFill>
                      <a:schemeClr val="accent1">
                        <a:lumMod val="40000"/>
                        <a:lumOff val="60000"/>
                      </a:schemeClr>
                    </a:solidFill>
                  </a:tcPr>
                </a:tc>
                <a:extLst>
                  <a:ext uri="{0D108BD9-81ED-4DB2-BD59-A6C34878D82A}">
                    <a16:rowId xmlns:a16="http://schemas.microsoft.com/office/drawing/2014/main" val="1543914920"/>
                  </a:ext>
                </a:extLst>
              </a:tr>
            </a:tbl>
          </a:graphicData>
        </a:graphic>
      </p:graphicFrame>
      <p:sp>
        <p:nvSpPr>
          <p:cNvPr id="2" name="Tijdelijke aanduiding voor dianummer 1">
            <a:extLst>
              <a:ext uri="{FF2B5EF4-FFF2-40B4-BE49-F238E27FC236}">
                <a16:creationId xmlns:a16="http://schemas.microsoft.com/office/drawing/2014/main" id="{51EE3F77-7782-49F3-A124-92E5FBBE7A8E}"/>
              </a:ext>
            </a:extLst>
          </p:cNvPr>
          <p:cNvSpPr>
            <a:spLocks noGrp="1"/>
          </p:cNvSpPr>
          <p:nvPr>
            <p:ph type="sldNum" sz="quarter" idx="2"/>
          </p:nvPr>
        </p:nvSpPr>
        <p:spPr/>
        <p:txBody>
          <a:bodyPr/>
          <a:lstStyle/>
          <a:p>
            <a:pPr lvl="0"/>
            <a:fld id="{86CB4B4D-7CA3-9044-876B-883B54F8677D}" type="slidenum">
              <a:rPr lang="nl-BE" smtClean="0"/>
              <a:t>12</a:t>
            </a:fld>
            <a:endParaRPr lang="nl-BE">
              <a:uFillTx/>
            </a:endParaRPr>
          </a:p>
        </p:txBody>
      </p:sp>
    </p:spTree>
    <p:extLst>
      <p:ext uri="{BB962C8B-B14F-4D97-AF65-F5344CB8AC3E}">
        <p14:creationId xmlns:p14="http://schemas.microsoft.com/office/powerpoint/2010/main" val="4530541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5A85F-5450-4692-BA07-E116C9642D5D}"/>
              </a:ext>
            </a:extLst>
          </p:cNvPr>
          <p:cNvSpPr>
            <a:spLocks noGrp="1"/>
          </p:cNvSpPr>
          <p:nvPr>
            <p:ph type="title"/>
          </p:nvPr>
        </p:nvSpPr>
        <p:spPr/>
        <p:txBody>
          <a:bodyPr/>
          <a:lstStyle/>
          <a:p>
            <a:r>
              <a:rPr lang="nl-BE" dirty="0"/>
              <a:t>Samenwerkingsovereenkomst - Bestuurscomité</a:t>
            </a:r>
          </a:p>
        </p:txBody>
      </p:sp>
      <p:sp>
        <p:nvSpPr>
          <p:cNvPr id="3" name="Tijdelijke aanduiding voor inhoud 2">
            <a:extLst>
              <a:ext uri="{FF2B5EF4-FFF2-40B4-BE49-F238E27FC236}">
                <a16:creationId xmlns:a16="http://schemas.microsoft.com/office/drawing/2014/main" id="{F71481F5-FEDA-4BEB-AFFB-C7268D585FC9}"/>
              </a:ext>
            </a:extLst>
          </p:cNvPr>
          <p:cNvSpPr>
            <a:spLocks noGrp="1"/>
          </p:cNvSpPr>
          <p:nvPr>
            <p:ph idx="1"/>
          </p:nvPr>
        </p:nvSpPr>
        <p:spPr/>
        <p:txBody>
          <a:bodyPr>
            <a:normAutofit fontScale="77500" lnSpcReduction="20000"/>
          </a:bodyPr>
          <a:lstStyle/>
          <a:p>
            <a:pPr>
              <a:lnSpc>
                <a:spcPct val="120000"/>
              </a:lnSpc>
            </a:pPr>
            <a:r>
              <a:rPr lang="nl-BE" dirty="0"/>
              <a:t>Eigen Vermogen</a:t>
            </a:r>
          </a:p>
          <a:p>
            <a:pPr lvl="1">
              <a:lnSpc>
                <a:spcPct val="120000"/>
              </a:lnSpc>
            </a:pPr>
            <a:r>
              <a:rPr lang="nl-BE" dirty="0"/>
              <a:t>Ziggy Vanlishout (voorzitter)</a:t>
            </a:r>
          </a:p>
          <a:p>
            <a:pPr indent="-326571">
              <a:lnSpc>
                <a:spcPct val="120000"/>
              </a:lnSpc>
            </a:pPr>
            <a:r>
              <a:rPr lang="nl-BE" dirty="0"/>
              <a:t>Informatie Vlaanderen </a:t>
            </a:r>
          </a:p>
          <a:p>
            <a:pPr lvl="1">
              <a:lnSpc>
                <a:spcPct val="120000"/>
              </a:lnSpc>
            </a:pPr>
            <a:r>
              <a:rPr lang="nl-BE" dirty="0"/>
              <a:t>Lies De Meulenaer (secretaris) </a:t>
            </a:r>
          </a:p>
          <a:p>
            <a:pPr>
              <a:lnSpc>
                <a:spcPct val="120000"/>
              </a:lnSpc>
            </a:pPr>
            <a:r>
              <a:rPr lang="nl-BE" dirty="0"/>
              <a:t>MOW</a:t>
            </a:r>
          </a:p>
          <a:p>
            <a:pPr lvl="1">
              <a:lnSpc>
                <a:spcPct val="120000"/>
              </a:lnSpc>
            </a:pPr>
            <a:r>
              <a:rPr lang="nl-BE" dirty="0"/>
              <a:t>Bart </a:t>
            </a:r>
            <a:r>
              <a:rPr lang="nl-BE" dirty="0" err="1"/>
              <a:t>Boucké</a:t>
            </a:r>
            <a:r>
              <a:rPr lang="nl-BE" dirty="0"/>
              <a:t> – vervanger: </a:t>
            </a:r>
            <a:r>
              <a:rPr lang="nl-BE" dirty="0" err="1"/>
              <a:t>Severien</a:t>
            </a:r>
            <a:r>
              <a:rPr lang="nl-BE" dirty="0"/>
              <a:t> </a:t>
            </a:r>
            <a:r>
              <a:rPr lang="nl-BE" dirty="0" err="1"/>
              <a:t>Gouwy</a:t>
            </a:r>
            <a:endParaRPr lang="nl-BE" dirty="0"/>
          </a:p>
          <a:p>
            <a:pPr>
              <a:lnSpc>
                <a:spcPct val="120000"/>
              </a:lnSpc>
            </a:pPr>
            <a:r>
              <a:rPr lang="nl-BE" dirty="0"/>
              <a:t>AWV</a:t>
            </a:r>
          </a:p>
          <a:p>
            <a:pPr lvl="1">
              <a:lnSpc>
                <a:spcPct val="120000"/>
              </a:lnSpc>
            </a:pPr>
            <a:r>
              <a:rPr lang="nl-BE" dirty="0"/>
              <a:t>Bert </a:t>
            </a:r>
            <a:r>
              <a:rPr lang="nl-BE" dirty="0" err="1"/>
              <a:t>Boterbergh</a:t>
            </a:r>
            <a:r>
              <a:rPr lang="nl-BE" dirty="0"/>
              <a:t> – vervanger: Natasha Blommaert</a:t>
            </a:r>
          </a:p>
          <a:p>
            <a:pPr>
              <a:lnSpc>
                <a:spcPct val="120000"/>
              </a:lnSpc>
            </a:pPr>
            <a:r>
              <a:rPr lang="nl-BE" dirty="0"/>
              <a:t>VVSG</a:t>
            </a:r>
          </a:p>
          <a:p>
            <a:pPr lvl="1">
              <a:lnSpc>
                <a:spcPct val="120000"/>
              </a:lnSpc>
            </a:pPr>
            <a:r>
              <a:rPr lang="nl-BE" dirty="0"/>
              <a:t>Ward Van Hal – vervanger: Katrien Geerts</a:t>
            </a:r>
          </a:p>
          <a:p>
            <a:pPr lvl="1">
              <a:lnSpc>
                <a:spcPct val="120000"/>
              </a:lnSpc>
            </a:pPr>
            <a:r>
              <a:rPr lang="nl-BE" dirty="0"/>
              <a:t>Peter Bogaert – vervanger: Sam Blok</a:t>
            </a:r>
          </a:p>
          <a:p>
            <a:pPr>
              <a:lnSpc>
                <a:spcPct val="120000"/>
              </a:lnSpc>
            </a:pPr>
            <a:r>
              <a:rPr lang="nl-BE" dirty="0"/>
              <a:t>VVP:</a:t>
            </a:r>
          </a:p>
          <a:p>
            <a:pPr lvl="1">
              <a:lnSpc>
                <a:spcPct val="120000"/>
              </a:lnSpc>
            </a:pPr>
            <a:r>
              <a:rPr lang="nl-BE" dirty="0" err="1"/>
              <a:t>Ireen</a:t>
            </a:r>
            <a:r>
              <a:rPr lang="nl-BE" dirty="0"/>
              <a:t> </a:t>
            </a:r>
            <a:r>
              <a:rPr lang="nl-BE" dirty="0" err="1"/>
              <a:t>Librecht</a:t>
            </a:r>
            <a:r>
              <a:rPr lang="nl-BE" dirty="0"/>
              <a:t> – vervanger: Philippe </a:t>
            </a:r>
            <a:r>
              <a:rPr lang="nl-BE" dirty="0" err="1"/>
              <a:t>Derynck</a:t>
            </a:r>
            <a:r>
              <a:rPr lang="nl-BE" dirty="0"/>
              <a:t> </a:t>
            </a:r>
          </a:p>
        </p:txBody>
      </p:sp>
      <p:sp>
        <p:nvSpPr>
          <p:cNvPr id="4" name="Tijdelijke aanduiding voor voettekst 3">
            <a:extLst>
              <a:ext uri="{FF2B5EF4-FFF2-40B4-BE49-F238E27FC236}">
                <a16:creationId xmlns:a16="http://schemas.microsoft.com/office/drawing/2014/main" id="{3F4A4485-E656-41E8-8FF5-D4C5BE41A4A6}"/>
              </a:ext>
            </a:extLst>
          </p:cNvPr>
          <p:cNvSpPr>
            <a:spLocks noGrp="1"/>
          </p:cNvSpPr>
          <p:nvPr>
            <p:ph type="ftr" sz="quarter" idx="11"/>
          </p:nvPr>
        </p:nvSpPr>
        <p:spPr/>
        <p:txBody>
          <a:bodyPr/>
          <a:lstStyle/>
          <a:p>
            <a:r>
              <a:rPr lang="nl-NL"/>
              <a:t>Webcast OSLO Wegen dd. 26/06/2018</a:t>
            </a:r>
          </a:p>
        </p:txBody>
      </p:sp>
    </p:spTree>
    <p:extLst>
      <p:ext uri="{BB962C8B-B14F-4D97-AF65-F5344CB8AC3E}">
        <p14:creationId xmlns:p14="http://schemas.microsoft.com/office/powerpoint/2010/main" val="3637466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F4F48134-B1CF-4B83-9415-5D0B3246F82E}"/>
              </a:ext>
            </a:extLst>
          </p:cNvPr>
          <p:cNvSpPr>
            <a:spLocks noGrp="1"/>
          </p:cNvSpPr>
          <p:nvPr>
            <p:ph type="subTitle" idx="1"/>
          </p:nvPr>
        </p:nvSpPr>
        <p:spPr/>
        <p:txBody>
          <a:bodyPr/>
          <a:lstStyle/>
          <a:p>
            <a:endParaRPr lang="nl-BE"/>
          </a:p>
        </p:txBody>
      </p:sp>
      <p:sp>
        <p:nvSpPr>
          <p:cNvPr id="2" name="Titel 1">
            <a:extLst>
              <a:ext uri="{FF2B5EF4-FFF2-40B4-BE49-F238E27FC236}">
                <a16:creationId xmlns:a16="http://schemas.microsoft.com/office/drawing/2014/main" id="{AED7917B-3121-4D90-8498-CF675D7ADAE5}"/>
              </a:ext>
            </a:extLst>
          </p:cNvPr>
          <p:cNvSpPr>
            <a:spLocks noGrp="1"/>
          </p:cNvSpPr>
          <p:nvPr>
            <p:ph type="title"/>
          </p:nvPr>
        </p:nvSpPr>
        <p:spPr/>
        <p:txBody>
          <a:bodyPr/>
          <a:lstStyle/>
          <a:p>
            <a:r>
              <a:rPr lang="nl-BE" dirty="0"/>
              <a:t>OSLO Wegen</a:t>
            </a:r>
          </a:p>
        </p:txBody>
      </p:sp>
    </p:spTree>
    <p:extLst>
      <p:ext uri="{BB962C8B-B14F-4D97-AF65-F5344CB8AC3E}">
        <p14:creationId xmlns:p14="http://schemas.microsoft.com/office/powerpoint/2010/main" val="2412369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93724A4-07A8-4114-AA8B-4D274BDBF921}"/>
              </a:ext>
            </a:extLst>
          </p:cNvPr>
          <p:cNvSpPr>
            <a:spLocks noGrp="1"/>
          </p:cNvSpPr>
          <p:nvPr>
            <p:ph type="title"/>
          </p:nvPr>
        </p:nvSpPr>
        <p:spPr/>
        <p:txBody>
          <a:bodyPr/>
          <a:lstStyle/>
          <a:p>
            <a:r>
              <a:rPr lang="nl-BE" dirty="0"/>
              <a:t>Algemeen</a:t>
            </a:r>
          </a:p>
        </p:txBody>
      </p:sp>
      <p:sp>
        <p:nvSpPr>
          <p:cNvPr id="5" name="Ondertitel 4">
            <a:extLst>
              <a:ext uri="{FF2B5EF4-FFF2-40B4-BE49-F238E27FC236}">
                <a16:creationId xmlns:a16="http://schemas.microsoft.com/office/drawing/2014/main" id="{87EC14D0-D035-410C-9F69-97512687BC96}"/>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32069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9D82DDC-FB72-4047-BE1B-23633F9139B8}"/>
              </a:ext>
            </a:extLst>
          </p:cNvPr>
          <p:cNvSpPr>
            <a:spLocks noGrp="1"/>
          </p:cNvSpPr>
          <p:nvPr>
            <p:ph sz="quarter" idx="10"/>
          </p:nvPr>
        </p:nvSpPr>
        <p:spPr/>
        <p:txBody>
          <a:bodyPr/>
          <a:lstStyle/>
          <a:p>
            <a:r>
              <a:rPr lang="nl-BE" dirty="0"/>
              <a:t>Vocabularium OSLO Wegen</a:t>
            </a:r>
            <a:br>
              <a:rPr lang="nl-BE" dirty="0"/>
            </a:br>
            <a:r>
              <a:rPr lang="nl-BE" sz="2000" dirty="0">
                <a:hlinkClick r:id="rId2"/>
              </a:rPr>
              <a:t>https://data.vlaanderen.be/ns/weg</a:t>
            </a:r>
            <a:r>
              <a:rPr lang="nl-BE" dirty="0"/>
              <a:t>	</a:t>
            </a:r>
          </a:p>
          <a:p>
            <a:pPr lvl="1"/>
            <a:r>
              <a:rPr lang="nl-BE" dirty="0"/>
              <a:t>Basis</a:t>
            </a:r>
          </a:p>
          <a:p>
            <a:pPr lvl="1"/>
            <a:r>
              <a:rPr lang="nl-BE" dirty="0"/>
              <a:t>Uitbreidingen (toekomst)</a:t>
            </a:r>
          </a:p>
          <a:p>
            <a:pPr lvl="2"/>
            <a:r>
              <a:rPr lang="nl-BE" dirty="0"/>
              <a:t>Routering</a:t>
            </a:r>
          </a:p>
          <a:p>
            <a:pPr lvl="2"/>
            <a:r>
              <a:rPr lang="nl-BE" dirty="0"/>
              <a:t>Fietsnetwerk</a:t>
            </a:r>
          </a:p>
          <a:p>
            <a:pPr lvl="2"/>
            <a:r>
              <a:rPr lang="nl-BE" dirty="0"/>
              <a:t>Trage wegen</a:t>
            </a:r>
          </a:p>
          <a:p>
            <a:pPr lvl="2"/>
            <a:r>
              <a:rPr lang="nl-BE" dirty="0"/>
              <a:t>Bruggen- en tunnels</a:t>
            </a:r>
          </a:p>
          <a:p>
            <a:pPr lvl="2"/>
            <a:r>
              <a:rPr lang="nl-BE" dirty="0"/>
              <a:t>…</a:t>
            </a:r>
          </a:p>
          <a:p>
            <a:r>
              <a:rPr lang="nl-BE" dirty="0"/>
              <a:t>Applicatieprofiel OSLO Wegenregister =&gt; Focus project WR</a:t>
            </a:r>
            <a:br>
              <a:rPr lang="nl-BE" dirty="0"/>
            </a:br>
            <a:r>
              <a:rPr lang="nl-BE" sz="2000" dirty="0">
                <a:hlinkClick r:id="rId3"/>
              </a:rPr>
              <a:t>https://data.vlaanderen.be/doc/applicatieprofiel/wegenregister</a:t>
            </a:r>
            <a:endParaRPr lang="nl-BE" dirty="0"/>
          </a:p>
        </p:txBody>
      </p:sp>
      <p:sp>
        <p:nvSpPr>
          <p:cNvPr id="3" name="Titel 2">
            <a:extLst>
              <a:ext uri="{FF2B5EF4-FFF2-40B4-BE49-F238E27FC236}">
                <a16:creationId xmlns:a16="http://schemas.microsoft.com/office/drawing/2014/main" id="{8F601805-CC60-492E-B349-8C43E276334D}"/>
              </a:ext>
            </a:extLst>
          </p:cNvPr>
          <p:cNvSpPr>
            <a:spLocks noGrp="1"/>
          </p:cNvSpPr>
          <p:nvPr>
            <p:ph type="title"/>
          </p:nvPr>
        </p:nvSpPr>
        <p:spPr/>
        <p:txBody>
          <a:bodyPr/>
          <a:lstStyle/>
          <a:p>
            <a:r>
              <a:rPr lang="nl-BE" dirty="0"/>
              <a:t>Algemeen</a:t>
            </a:r>
          </a:p>
        </p:txBody>
      </p:sp>
      <p:sp>
        <p:nvSpPr>
          <p:cNvPr id="4" name="Tijdelijke aanduiding voor voettekst 3">
            <a:extLst>
              <a:ext uri="{FF2B5EF4-FFF2-40B4-BE49-F238E27FC236}">
                <a16:creationId xmlns:a16="http://schemas.microsoft.com/office/drawing/2014/main" id="{1AB9B2AE-5E31-49A5-BDC2-84D6D006E2FA}"/>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60BC5661-DA5E-497C-BC1D-E758BD1CF58F}"/>
              </a:ext>
            </a:extLst>
          </p:cNvPr>
          <p:cNvSpPr>
            <a:spLocks noGrp="1"/>
          </p:cNvSpPr>
          <p:nvPr>
            <p:ph type="sldNum" sz="quarter" idx="4"/>
          </p:nvPr>
        </p:nvSpPr>
        <p:spPr/>
        <p:txBody>
          <a:bodyPr/>
          <a:lstStyle/>
          <a:p>
            <a:fld id="{C9C406F6-A053-43CA-AEC8-FA3EEE83A3FB}" type="slidenum">
              <a:rPr lang="nl-BE" smtClean="0"/>
              <a:pPr/>
              <a:t>16</a:t>
            </a:fld>
            <a:endParaRPr lang="nl-BE" dirty="0"/>
          </a:p>
        </p:txBody>
      </p:sp>
    </p:spTree>
    <p:extLst>
      <p:ext uri="{BB962C8B-B14F-4D97-AF65-F5344CB8AC3E}">
        <p14:creationId xmlns:p14="http://schemas.microsoft.com/office/powerpoint/2010/main" val="164424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chorCtr="0"/>
          <a:lstStyle/>
          <a:p>
            <a:r>
              <a:rPr lang="nl-BE" dirty="0"/>
              <a:t>Topologisch netwerk van wegsegmenten en wegknopen</a:t>
            </a:r>
          </a:p>
        </p:txBody>
      </p:sp>
      <p:sp>
        <p:nvSpPr>
          <p:cNvPr id="5" name="Slide Number Placeholder 4"/>
          <p:cNvSpPr>
            <a:spLocks noGrp="1"/>
          </p:cNvSpPr>
          <p:nvPr>
            <p:ph type="sldNum" sz="quarter" idx="4"/>
          </p:nvPr>
        </p:nvSpPr>
        <p:spPr/>
        <p:txBody>
          <a:bodyPr/>
          <a:lstStyle/>
          <a:p>
            <a:fld id="{C9C406F6-A053-43CA-AEC8-FA3EEE83A3FB}" type="slidenum">
              <a:rPr lang="nl-BE" smtClean="0"/>
              <a:pPr/>
              <a:t>17</a:t>
            </a:fld>
            <a:endParaRPr lang="nl-BE" dirty="0"/>
          </a:p>
        </p:txBody>
      </p:sp>
      <p:sp>
        <p:nvSpPr>
          <p:cNvPr id="10" name="TextBox 9"/>
          <p:cNvSpPr txBox="1"/>
          <p:nvPr/>
        </p:nvSpPr>
        <p:spPr>
          <a:xfrm>
            <a:off x="740588" y="1466576"/>
            <a:ext cx="8635642" cy="1323439"/>
          </a:xfrm>
          <a:prstGeom prst="rect">
            <a:avLst/>
          </a:prstGeom>
          <a:noFill/>
          <a:ln>
            <a:solidFill>
              <a:schemeClr val="lt1">
                <a:hueOff val="0"/>
                <a:satOff val="0"/>
                <a:lumOff val="0"/>
              </a:schemeClr>
            </a:solidFill>
          </a:ln>
        </p:spPr>
        <p:txBody>
          <a:bodyPr wrap="square" rtlCol="0">
            <a:spAutoFit/>
          </a:bodyPr>
          <a:lstStyle/>
          <a:p>
            <a:r>
              <a:rPr lang="nl-BE" sz="1600" dirty="0">
                <a:latin typeface="Arial" pitchFamily="34" charset="0"/>
                <a:cs typeface="Arial" pitchFamily="34" charset="0"/>
              </a:rPr>
              <a:t>In een </a:t>
            </a:r>
            <a:r>
              <a:rPr lang="nl-BE" sz="1600" b="1" dirty="0">
                <a:latin typeface="Arial" pitchFamily="34" charset="0"/>
                <a:cs typeface="Arial" pitchFamily="34" charset="0"/>
              </a:rPr>
              <a:t>topologisch </a:t>
            </a:r>
            <a:r>
              <a:rPr lang="nl-BE" sz="1600" dirty="0">
                <a:latin typeface="Arial" pitchFamily="34" charset="0"/>
                <a:cs typeface="Arial" pitchFamily="34" charset="0"/>
              </a:rPr>
              <a:t>wegen</a:t>
            </a:r>
            <a:r>
              <a:rPr lang="nl-BE" sz="1600" b="1" dirty="0">
                <a:latin typeface="Arial" pitchFamily="34" charset="0"/>
                <a:cs typeface="Arial" pitchFamily="34" charset="0"/>
              </a:rPr>
              <a:t>netwerk </a:t>
            </a:r>
            <a:r>
              <a:rPr lang="nl-BE" sz="1600" dirty="0">
                <a:latin typeface="Arial" pitchFamily="34" charset="0"/>
                <a:cs typeface="Arial" pitchFamily="34" charset="0"/>
              </a:rPr>
              <a:t>zijn de </a:t>
            </a:r>
            <a:r>
              <a:rPr lang="nl-BE" sz="1600" b="1" dirty="0">
                <a:latin typeface="Arial" pitchFamily="34" charset="0"/>
                <a:cs typeface="Arial" pitchFamily="34" charset="0"/>
              </a:rPr>
              <a:t>relaties tussen </a:t>
            </a:r>
            <a:r>
              <a:rPr lang="nl-BE" sz="1600" dirty="0">
                <a:latin typeface="Arial" pitchFamily="34" charset="0"/>
                <a:cs typeface="Arial" pitchFamily="34" charset="0"/>
              </a:rPr>
              <a:t>de </a:t>
            </a:r>
            <a:r>
              <a:rPr lang="nl-BE" sz="1600" b="1" dirty="0">
                <a:latin typeface="Arial" pitchFamily="34" charset="0"/>
                <a:cs typeface="Arial" pitchFamily="34" charset="0"/>
              </a:rPr>
              <a:t>elementen </a:t>
            </a:r>
            <a:r>
              <a:rPr lang="nl-BE" sz="1600" dirty="0">
                <a:latin typeface="Arial" pitchFamily="34" charset="0"/>
                <a:cs typeface="Arial" pitchFamily="34" charset="0"/>
              </a:rPr>
              <a:t>(wegknopen en wegsegmenten) expliciet opgenomen.</a:t>
            </a:r>
          </a:p>
          <a:p>
            <a:endParaRPr lang="nl-BE" sz="1600" b="1" dirty="0">
              <a:solidFill>
                <a:srgbClr val="127D88"/>
              </a:solidFill>
              <a:latin typeface="Arial" pitchFamily="34" charset="0"/>
              <a:cs typeface="Arial" pitchFamily="34" charset="0"/>
              <a:sym typeface="Wingdings" panose="05000000000000000000" pitchFamily="2" charset="2"/>
            </a:endParaRPr>
          </a:p>
          <a:p>
            <a:endParaRPr lang="nl-BE" sz="1600" b="1" dirty="0">
              <a:solidFill>
                <a:srgbClr val="127D88"/>
              </a:solidFill>
              <a:latin typeface="Arial" pitchFamily="34" charset="0"/>
              <a:cs typeface="Arial" pitchFamily="34" charset="0"/>
              <a:sym typeface="Wingdings" panose="05000000000000000000" pitchFamily="2" charset="2"/>
            </a:endParaRPr>
          </a:p>
          <a:p>
            <a:endParaRPr lang="nl-BE" sz="1600" b="1" dirty="0">
              <a:solidFill>
                <a:srgbClr val="127D88"/>
              </a:solidFill>
              <a:latin typeface="Arial" pitchFamily="34" charset="0"/>
              <a:cs typeface="Arial" pitchFamily="34" charset="0"/>
              <a:sym typeface="Wingdings" panose="05000000000000000000" pitchFamily="2" charset="2"/>
            </a:endParaRPr>
          </a:p>
        </p:txBody>
      </p:sp>
      <p:pic>
        <p:nvPicPr>
          <p:cNvPr id="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655" y="2353773"/>
            <a:ext cx="6128622" cy="3522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jdelijke aanduiding voor voettekst 1">
            <a:extLst>
              <a:ext uri="{FF2B5EF4-FFF2-40B4-BE49-F238E27FC236}">
                <a16:creationId xmlns:a16="http://schemas.microsoft.com/office/drawing/2014/main" id="{3CD4E6B4-28E8-4D79-883E-6AF482CBCAFF}"/>
              </a:ext>
            </a:extLst>
          </p:cNvPr>
          <p:cNvSpPr>
            <a:spLocks noGrp="1"/>
          </p:cNvSpPr>
          <p:nvPr>
            <p:ph type="ftr" sz="quarter" idx="3"/>
          </p:nvPr>
        </p:nvSpPr>
        <p:spPr/>
        <p:txBody>
          <a:bodyPr/>
          <a:lstStyle/>
          <a:p>
            <a:r>
              <a:rPr lang="nl-BE"/>
              <a:t>Webcast OSLO Wegen dd. 26/06/2018</a:t>
            </a:r>
            <a:endParaRPr lang="nl-BE" dirty="0"/>
          </a:p>
        </p:txBody>
      </p:sp>
    </p:spTree>
    <p:extLst>
      <p:ext uri="{BB962C8B-B14F-4D97-AF65-F5344CB8AC3E}">
        <p14:creationId xmlns:p14="http://schemas.microsoft.com/office/powerpoint/2010/main" val="19398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B097FDB-2522-400C-85FB-90DE020FAC30}"/>
              </a:ext>
            </a:extLst>
          </p:cNvPr>
          <p:cNvSpPr>
            <a:spLocks noGrp="1"/>
          </p:cNvSpPr>
          <p:nvPr>
            <p:ph type="title"/>
          </p:nvPr>
        </p:nvSpPr>
        <p:spPr/>
        <p:txBody>
          <a:bodyPr/>
          <a:lstStyle/>
          <a:p>
            <a:r>
              <a:rPr lang="nl-BE" dirty="0"/>
              <a:t>User </a:t>
            </a:r>
            <a:r>
              <a:rPr lang="nl-BE" dirty="0" err="1"/>
              <a:t>stories</a:t>
            </a:r>
            <a:endParaRPr lang="nl-BE" dirty="0"/>
          </a:p>
        </p:txBody>
      </p:sp>
      <p:sp>
        <p:nvSpPr>
          <p:cNvPr id="7" name="Ondertitel 6">
            <a:extLst>
              <a:ext uri="{FF2B5EF4-FFF2-40B4-BE49-F238E27FC236}">
                <a16:creationId xmlns:a16="http://schemas.microsoft.com/office/drawing/2014/main" id="{E7B1AEB6-29F0-4770-B718-7E8C4CCF10E2}"/>
              </a:ext>
            </a:extLst>
          </p:cNvPr>
          <p:cNvSpPr>
            <a:spLocks noGrp="1"/>
          </p:cNvSpPr>
          <p:nvPr>
            <p:ph type="subTitle" idx="1"/>
          </p:nvPr>
        </p:nvSpPr>
        <p:spPr/>
        <p:txBody>
          <a:bodyPr/>
          <a:lstStyle/>
          <a:p>
            <a:endParaRPr lang="nl-BE"/>
          </a:p>
        </p:txBody>
      </p:sp>
      <p:sp>
        <p:nvSpPr>
          <p:cNvPr id="4" name="Tijdelijke aanduiding voor voettekst 3">
            <a:extLst>
              <a:ext uri="{FF2B5EF4-FFF2-40B4-BE49-F238E27FC236}">
                <a16:creationId xmlns:a16="http://schemas.microsoft.com/office/drawing/2014/main" id="{F4638CBF-23B6-49AE-B896-2447E9F6A824}"/>
              </a:ext>
            </a:extLst>
          </p:cNvPr>
          <p:cNvSpPr>
            <a:spLocks noGrp="1"/>
          </p:cNvSpPr>
          <p:nvPr>
            <p:ph type="ftr" sz="quarter" idx="4294967295"/>
          </p:nvPr>
        </p:nvSpPr>
        <p:spPr>
          <a:xfrm>
            <a:off x="0" y="6605588"/>
            <a:ext cx="6083300" cy="176212"/>
          </a:xfrm>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2D113213-A193-47EA-BA64-10C9EC563F78}"/>
              </a:ext>
            </a:extLst>
          </p:cNvPr>
          <p:cNvSpPr>
            <a:spLocks noGrp="1"/>
          </p:cNvSpPr>
          <p:nvPr>
            <p:ph type="sldNum" sz="quarter" idx="4294967295"/>
          </p:nvPr>
        </p:nvSpPr>
        <p:spPr>
          <a:xfrm>
            <a:off x="9167813" y="6559550"/>
            <a:ext cx="738187" cy="260350"/>
          </a:xfrm>
        </p:spPr>
        <p:txBody>
          <a:bodyPr/>
          <a:lstStyle/>
          <a:p>
            <a:fld id="{C9C406F6-A053-43CA-AEC8-FA3EEE83A3FB}" type="slidenum">
              <a:rPr lang="nl-BE" smtClean="0"/>
              <a:pPr/>
              <a:t>18</a:t>
            </a:fld>
            <a:endParaRPr lang="nl-BE" dirty="0"/>
          </a:p>
        </p:txBody>
      </p:sp>
    </p:spTree>
    <p:extLst>
      <p:ext uri="{BB962C8B-B14F-4D97-AF65-F5344CB8AC3E}">
        <p14:creationId xmlns:p14="http://schemas.microsoft.com/office/powerpoint/2010/main" val="381442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289AC3F-33F0-4B7A-ACF6-1BAD3463DFF0}"/>
              </a:ext>
            </a:extLst>
          </p:cNvPr>
          <p:cNvSpPr>
            <a:spLocks noGrp="1"/>
          </p:cNvSpPr>
          <p:nvPr>
            <p:ph sz="quarter" idx="10"/>
          </p:nvPr>
        </p:nvSpPr>
        <p:spPr>
          <a:xfrm>
            <a:off x="681038" y="1482215"/>
            <a:ext cx="8543925" cy="4992328"/>
          </a:xfrm>
        </p:spPr>
        <p:txBody>
          <a:bodyPr/>
          <a:lstStyle/>
          <a:p>
            <a:r>
              <a:rPr lang="nl-BE" dirty="0"/>
              <a:t>Ik wil een stratenplan van mijn gemeente maken op basis van het wegenregister</a:t>
            </a:r>
          </a:p>
        </p:txBody>
      </p:sp>
      <p:sp>
        <p:nvSpPr>
          <p:cNvPr id="3" name="Titel 2">
            <a:extLst>
              <a:ext uri="{FF2B5EF4-FFF2-40B4-BE49-F238E27FC236}">
                <a16:creationId xmlns:a16="http://schemas.microsoft.com/office/drawing/2014/main" id="{02EFF8D1-0607-43A4-A1FC-15C2F3683AAF}"/>
              </a:ext>
            </a:extLst>
          </p:cNvPr>
          <p:cNvSpPr>
            <a:spLocks noGrp="1"/>
          </p:cNvSpPr>
          <p:nvPr>
            <p:ph type="title"/>
          </p:nvPr>
        </p:nvSpPr>
        <p:spPr/>
        <p:txBody>
          <a:bodyPr/>
          <a:lstStyle/>
          <a:p>
            <a:r>
              <a:rPr lang="nl-BE" dirty="0"/>
              <a:t>User story: Stratenplan (1/2)</a:t>
            </a:r>
          </a:p>
        </p:txBody>
      </p:sp>
      <p:sp>
        <p:nvSpPr>
          <p:cNvPr id="4" name="Tijdelijke aanduiding voor voettekst 3">
            <a:extLst>
              <a:ext uri="{FF2B5EF4-FFF2-40B4-BE49-F238E27FC236}">
                <a16:creationId xmlns:a16="http://schemas.microsoft.com/office/drawing/2014/main" id="{7FBB503A-084A-47D0-957D-7FD1AC05AC27}"/>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6958B32B-ABCF-4295-93F0-D4E4EBEAD9BC}"/>
              </a:ext>
            </a:extLst>
          </p:cNvPr>
          <p:cNvSpPr>
            <a:spLocks noGrp="1"/>
          </p:cNvSpPr>
          <p:nvPr>
            <p:ph type="sldNum" sz="quarter" idx="4"/>
          </p:nvPr>
        </p:nvSpPr>
        <p:spPr/>
        <p:txBody>
          <a:bodyPr/>
          <a:lstStyle/>
          <a:p>
            <a:fld id="{C9C406F6-A053-43CA-AEC8-FA3EEE83A3FB}" type="slidenum">
              <a:rPr lang="nl-BE" smtClean="0"/>
              <a:pPr/>
              <a:t>19</a:t>
            </a:fld>
            <a:endParaRPr lang="nl-BE" dirty="0"/>
          </a:p>
        </p:txBody>
      </p:sp>
      <p:pic>
        <p:nvPicPr>
          <p:cNvPr id="1026" name="Picture 2" descr="http://www.nevele.be/website/28521-www/version/default/part/ImageData/data/Stratenplan%20Nevele.jpg">
            <a:extLst>
              <a:ext uri="{FF2B5EF4-FFF2-40B4-BE49-F238E27FC236}">
                <a16:creationId xmlns:a16="http://schemas.microsoft.com/office/drawing/2014/main" id="{D8B079E4-0F3D-45B1-8B4E-7E60AF4CCAF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323" b="23409"/>
          <a:stretch/>
        </p:blipFill>
        <p:spPr bwMode="auto">
          <a:xfrm>
            <a:off x="2495550" y="2348917"/>
            <a:ext cx="4914900" cy="3858936"/>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87CBC49A-CC9F-4483-B930-4249EAA1A790}"/>
              </a:ext>
            </a:extLst>
          </p:cNvPr>
          <p:cNvSpPr txBox="1"/>
          <p:nvPr/>
        </p:nvSpPr>
        <p:spPr>
          <a:xfrm>
            <a:off x="5563415" y="6218087"/>
            <a:ext cx="2002471" cy="246221"/>
          </a:xfrm>
          <a:prstGeom prst="rect">
            <a:avLst/>
          </a:prstGeom>
          <a:noFill/>
        </p:spPr>
        <p:txBody>
          <a:bodyPr wrap="none" rtlCol="0">
            <a:spAutoFit/>
          </a:bodyPr>
          <a:lstStyle/>
          <a:p>
            <a:r>
              <a:rPr lang="nl-BE" sz="1000" dirty="0"/>
              <a:t>http://www.nevele.be/stratenplan</a:t>
            </a:r>
          </a:p>
        </p:txBody>
      </p:sp>
    </p:spTree>
    <p:extLst>
      <p:ext uri="{BB962C8B-B14F-4D97-AF65-F5344CB8AC3E}">
        <p14:creationId xmlns:p14="http://schemas.microsoft.com/office/powerpoint/2010/main" val="159214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A188CD6-F5AF-408C-80CE-F6C05BBDBEE8}"/>
              </a:ext>
            </a:extLst>
          </p:cNvPr>
          <p:cNvSpPr>
            <a:spLocks noGrp="1"/>
          </p:cNvSpPr>
          <p:nvPr>
            <p:ph type="title"/>
          </p:nvPr>
        </p:nvSpPr>
        <p:spPr/>
        <p:txBody>
          <a:bodyPr/>
          <a:lstStyle/>
          <a:p>
            <a:r>
              <a:rPr lang="nl-BE" dirty="0"/>
              <a:t>Praktische afspraken</a:t>
            </a:r>
          </a:p>
        </p:txBody>
      </p:sp>
      <p:sp>
        <p:nvSpPr>
          <p:cNvPr id="5" name="Tijdelijke aanduiding voor tekst 4">
            <a:extLst>
              <a:ext uri="{FF2B5EF4-FFF2-40B4-BE49-F238E27FC236}">
                <a16:creationId xmlns:a16="http://schemas.microsoft.com/office/drawing/2014/main" id="{BAF36E04-B32F-4AD5-814A-272F82255689}"/>
              </a:ext>
            </a:extLst>
          </p:cNvPr>
          <p:cNvSpPr>
            <a:spLocks noGrp="1"/>
          </p:cNvSpPr>
          <p:nvPr>
            <p:ph type="body" idx="1"/>
          </p:nvPr>
        </p:nvSpPr>
        <p:spPr>
          <a:xfrm>
            <a:off x="681038" y="1482215"/>
            <a:ext cx="8543925" cy="4992328"/>
          </a:xfrm>
        </p:spPr>
        <p:txBody>
          <a:bodyPr/>
          <a:lstStyle/>
          <a:p>
            <a:pPr lvl="1" fontAlgn="base"/>
            <a:r>
              <a:rPr lang="nl-BE" dirty="0"/>
              <a:t>Webcast wordt opgenomen</a:t>
            </a:r>
          </a:p>
          <a:p>
            <a:pPr lvl="1" fontAlgn="base"/>
            <a:r>
              <a:rPr lang="nl-BE" dirty="0"/>
              <a:t>Microfoon dempen</a:t>
            </a:r>
          </a:p>
          <a:p>
            <a:pPr lvl="1" fontAlgn="base"/>
            <a:endParaRPr lang="nl-BE" dirty="0"/>
          </a:p>
          <a:p>
            <a:pPr lvl="1" fontAlgn="base"/>
            <a:endParaRPr lang="nl-BE" dirty="0"/>
          </a:p>
          <a:p>
            <a:pPr lvl="1" fontAlgn="base"/>
            <a:endParaRPr lang="nl-BE" dirty="0"/>
          </a:p>
          <a:p>
            <a:endParaRPr lang="nl-BE" dirty="0"/>
          </a:p>
          <a:p>
            <a:pPr lvl="1" fontAlgn="base"/>
            <a:r>
              <a:rPr lang="nl-BE" dirty="0"/>
              <a:t>Via chatfunctie:</a:t>
            </a:r>
          </a:p>
          <a:p>
            <a:pPr lvl="2" fontAlgn="base"/>
            <a:r>
              <a:rPr lang="nl-BE" dirty="0"/>
              <a:t>Korte voorstelling (wie, organisatie?)</a:t>
            </a:r>
          </a:p>
          <a:p>
            <a:pPr lvl="2" fontAlgn="base"/>
            <a:r>
              <a:rPr lang="nl-BE" dirty="0"/>
              <a:t>Vragen om te behandelen na de presentatie</a:t>
            </a:r>
          </a:p>
          <a:p>
            <a:endParaRPr lang="nl-BE" dirty="0"/>
          </a:p>
        </p:txBody>
      </p:sp>
      <p:pic>
        <p:nvPicPr>
          <p:cNvPr id="1036" name="Picture 12" descr="https://lh6.googleusercontent.com/8iQP3WcL5NNVB_0idFz3aaj99J8AEKUsrSjbCujLpFPHLcOwD4x_X27a3ckgmnu4bvXXZ1a0yOIAuf6L8fiyFVlvFEXb8_vOTiXrr8RK45iqVjmclPRD5c9dlJiNm8XjZqwlcKl6JtPwJCWuIQ">
            <a:extLst>
              <a:ext uri="{FF2B5EF4-FFF2-40B4-BE49-F238E27FC236}">
                <a16:creationId xmlns:a16="http://schemas.microsoft.com/office/drawing/2014/main" id="{0B2B1408-30D6-4D0A-9B87-9F5017C97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027" y="2381713"/>
            <a:ext cx="5581650" cy="1666875"/>
          </a:xfrm>
          <a:prstGeom prst="rect">
            <a:avLst/>
          </a:prstGeom>
          <a:noFill/>
          <a:extLst>
            <a:ext uri="{909E8E84-426E-40DD-AFC4-6F175D3DCCD1}">
              <a14:hiddenFill xmlns:a14="http://schemas.microsoft.com/office/drawing/2010/main">
                <a:solidFill>
                  <a:srgbClr val="FFFFFF"/>
                </a:solidFill>
              </a14:hiddenFill>
            </a:ext>
          </a:extLst>
        </p:spPr>
      </p:pic>
      <p:sp>
        <p:nvSpPr>
          <p:cNvPr id="11" name="Pijl: rechts 10">
            <a:extLst>
              <a:ext uri="{FF2B5EF4-FFF2-40B4-BE49-F238E27FC236}">
                <a16:creationId xmlns:a16="http://schemas.microsoft.com/office/drawing/2014/main" id="{40EC8DCF-B770-4D40-993F-1B29FF9DE784}"/>
              </a:ext>
            </a:extLst>
          </p:cNvPr>
          <p:cNvSpPr/>
          <p:nvPr/>
        </p:nvSpPr>
        <p:spPr>
          <a:xfrm rot="10800000">
            <a:off x="6754608" y="3473246"/>
            <a:ext cx="884903" cy="365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39" name="Picture 15" descr="https://lh6.googleusercontent.com/2qhYwSIPX1EKoP-q3PQeq4ydSuILytIESNHnjtlwMluvXNuvo3ecePZ6lvAzcqlhomS-094sJRfnZIS5OF1pUPCE14CGBStSiCaN_kaFkE2eB8sq860VxogQLAsV8s0pRaCwLlNtSK4HXe54kg">
            <a:extLst>
              <a:ext uri="{FF2B5EF4-FFF2-40B4-BE49-F238E27FC236}">
                <a16:creationId xmlns:a16="http://schemas.microsoft.com/office/drawing/2014/main" id="{225F5770-F86B-48DC-A971-BF0BF73C4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380" y="5561520"/>
            <a:ext cx="4789231" cy="9561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lh5.googleusercontent.com/E62wisqIVrG2qSaG8MCbTkVqcY0lyh4pNDeKpeC4zKlyvMCTCDaoiZEWWHeEET-uZBzIK9iqdoTMCK4DNNuyY7aEyF-YaJadNfav1P9yWHyjzkJ0k2PWUd3zW1XFsAolyWdpVgYaS5eVcZ4Mxw">
            <a:extLst>
              <a:ext uri="{FF2B5EF4-FFF2-40B4-BE49-F238E27FC236}">
                <a16:creationId xmlns:a16="http://schemas.microsoft.com/office/drawing/2014/main" id="{54D02161-6DD9-411B-98BB-2C330CBFC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67" y="5512863"/>
            <a:ext cx="4225413" cy="970501"/>
          </a:xfrm>
          <a:prstGeom prst="rect">
            <a:avLst/>
          </a:prstGeom>
          <a:noFill/>
          <a:extLst>
            <a:ext uri="{909E8E84-426E-40DD-AFC4-6F175D3DCCD1}">
              <a14:hiddenFill xmlns:a14="http://schemas.microsoft.com/office/drawing/2010/main">
                <a:solidFill>
                  <a:srgbClr val="FFFFFF"/>
                </a:solidFill>
              </a14:hiddenFill>
            </a:ext>
          </a:extLst>
        </p:spPr>
      </p:pic>
      <p:sp>
        <p:nvSpPr>
          <p:cNvPr id="12" name="Pijl: omlaag 11">
            <a:extLst>
              <a:ext uri="{FF2B5EF4-FFF2-40B4-BE49-F238E27FC236}">
                <a16:creationId xmlns:a16="http://schemas.microsoft.com/office/drawing/2014/main" id="{B20D0948-64D0-41A9-A097-9DA8DDB73574}"/>
              </a:ext>
            </a:extLst>
          </p:cNvPr>
          <p:cNvSpPr/>
          <p:nvPr/>
        </p:nvSpPr>
        <p:spPr>
          <a:xfrm>
            <a:off x="1784555" y="5434781"/>
            <a:ext cx="317090" cy="563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Pijl: omlaag 12">
            <a:extLst>
              <a:ext uri="{FF2B5EF4-FFF2-40B4-BE49-F238E27FC236}">
                <a16:creationId xmlns:a16="http://schemas.microsoft.com/office/drawing/2014/main" id="{36A233BA-8478-4F8C-9F51-99504F7EE4FD}"/>
              </a:ext>
            </a:extLst>
          </p:cNvPr>
          <p:cNvSpPr/>
          <p:nvPr/>
        </p:nvSpPr>
        <p:spPr>
          <a:xfrm rot="10800000">
            <a:off x="6474387" y="6336355"/>
            <a:ext cx="280220" cy="486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0753180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BA07321-33B2-4453-A161-F11E4D2F1636}"/>
              </a:ext>
            </a:extLst>
          </p:cNvPr>
          <p:cNvSpPr>
            <a:spLocks noGrp="1"/>
          </p:cNvSpPr>
          <p:nvPr>
            <p:ph type="title"/>
          </p:nvPr>
        </p:nvSpPr>
        <p:spPr/>
        <p:txBody>
          <a:bodyPr/>
          <a:lstStyle/>
          <a:p>
            <a:r>
              <a:rPr lang="nl-BE" dirty="0"/>
              <a:t>User story: stratenplan (2/2)</a:t>
            </a:r>
          </a:p>
        </p:txBody>
      </p:sp>
      <p:sp>
        <p:nvSpPr>
          <p:cNvPr id="4" name="Tijdelijke aanduiding voor voettekst 3">
            <a:extLst>
              <a:ext uri="{FF2B5EF4-FFF2-40B4-BE49-F238E27FC236}">
                <a16:creationId xmlns:a16="http://schemas.microsoft.com/office/drawing/2014/main" id="{864DD98A-3DBD-4D9D-B482-DAF5C7B71084}"/>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96134BFF-685E-4891-82CA-1D344AF0EAB3}"/>
              </a:ext>
            </a:extLst>
          </p:cNvPr>
          <p:cNvSpPr>
            <a:spLocks noGrp="1"/>
          </p:cNvSpPr>
          <p:nvPr>
            <p:ph type="sldNum" sz="quarter" idx="4"/>
          </p:nvPr>
        </p:nvSpPr>
        <p:spPr/>
        <p:txBody>
          <a:bodyPr/>
          <a:lstStyle/>
          <a:p>
            <a:fld id="{C9C406F6-A053-43CA-AEC8-FA3EEE83A3FB}" type="slidenum">
              <a:rPr lang="nl-BE" smtClean="0"/>
              <a:pPr/>
              <a:t>20</a:t>
            </a:fld>
            <a:endParaRPr lang="nl-BE" dirty="0"/>
          </a:p>
        </p:txBody>
      </p:sp>
      <p:pic>
        <p:nvPicPr>
          <p:cNvPr id="2" name="Afbeelding 1">
            <a:extLst>
              <a:ext uri="{FF2B5EF4-FFF2-40B4-BE49-F238E27FC236}">
                <a16:creationId xmlns:a16="http://schemas.microsoft.com/office/drawing/2014/main" id="{EE585261-7245-4190-BD8A-5EAE2CD8C22B}"/>
              </a:ext>
            </a:extLst>
          </p:cNvPr>
          <p:cNvPicPr>
            <a:picLocks noChangeAspect="1"/>
          </p:cNvPicPr>
          <p:nvPr/>
        </p:nvPicPr>
        <p:blipFill>
          <a:blip r:embed="rId2"/>
          <a:stretch>
            <a:fillRect/>
          </a:stretch>
        </p:blipFill>
        <p:spPr>
          <a:xfrm>
            <a:off x="0" y="926143"/>
            <a:ext cx="9906000" cy="5226933"/>
          </a:xfrm>
          <a:prstGeom prst="rect">
            <a:avLst/>
          </a:prstGeom>
        </p:spPr>
      </p:pic>
    </p:spTree>
    <p:extLst>
      <p:ext uri="{BB962C8B-B14F-4D97-AF65-F5344CB8AC3E}">
        <p14:creationId xmlns:p14="http://schemas.microsoft.com/office/powerpoint/2010/main" val="3625014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4DBE793-2DE0-460F-9AEA-1787B30B3F12}"/>
              </a:ext>
            </a:extLst>
          </p:cNvPr>
          <p:cNvSpPr>
            <a:spLocks noGrp="1"/>
          </p:cNvSpPr>
          <p:nvPr>
            <p:ph sz="quarter" idx="10"/>
          </p:nvPr>
        </p:nvSpPr>
        <p:spPr/>
        <p:txBody>
          <a:bodyPr/>
          <a:lstStyle/>
          <a:p>
            <a:r>
              <a:rPr lang="nl-BE" dirty="0"/>
              <a:t>Ik wil de beheerder van een wegsegment kunnen afleiden om de beheerrechten voor de verkeersborden databank hierop te baseren.</a:t>
            </a:r>
          </a:p>
          <a:p>
            <a:pPr lvl="1"/>
            <a:r>
              <a:rPr lang="nl-BE" dirty="0"/>
              <a:t>Afhankelijk van de beheerder mogen verkeersborden toegevoegd, gewijzigd of verwijderd worden</a:t>
            </a:r>
          </a:p>
          <a:p>
            <a:pPr lvl="1"/>
            <a:r>
              <a:rPr lang="nl-BE" dirty="0"/>
              <a:t>Afhankelijk van de beheerder zijn bepaalde velden actief en verplicht in te vullen</a:t>
            </a:r>
          </a:p>
          <a:p>
            <a:pPr lvl="1"/>
            <a:r>
              <a:rPr lang="nl-BE" dirty="0"/>
              <a:t>…</a:t>
            </a:r>
          </a:p>
        </p:txBody>
      </p:sp>
      <p:sp>
        <p:nvSpPr>
          <p:cNvPr id="3" name="Titel 2">
            <a:extLst>
              <a:ext uri="{FF2B5EF4-FFF2-40B4-BE49-F238E27FC236}">
                <a16:creationId xmlns:a16="http://schemas.microsoft.com/office/drawing/2014/main" id="{D76BF5B8-C77F-475C-BE73-92823D29FF65}"/>
              </a:ext>
            </a:extLst>
          </p:cNvPr>
          <p:cNvSpPr>
            <a:spLocks noGrp="1"/>
          </p:cNvSpPr>
          <p:nvPr>
            <p:ph type="title"/>
          </p:nvPr>
        </p:nvSpPr>
        <p:spPr/>
        <p:txBody>
          <a:bodyPr/>
          <a:lstStyle/>
          <a:p>
            <a:r>
              <a:rPr lang="nl-BE" dirty="0"/>
              <a:t>User story: wegbeheerder afleiden (1/2)</a:t>
            </a:r>
          </a:p>
        </p:txBody>
      </p:sp>
      <p:sp>
        <p:nvSpPr>
          <p:cNvPr id="4" name="Tijdelijke aanduiding voor voettekst 3">
            <a:extLst>
              <a:ext uri="{FF2B5EF4-FFF2-40B4-BE49-F238E27FC236}">
                <a16:creationId xmlns:a16="http://schemas.microsoft.com/office/drawing/2014/main" id="{154A74CB-2F41-4634-A256-95421335259B}"/>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FE6373FA-9C8E-43F8-BD46-655DC50F9C9A}"/>
              </a:ext>
            </a:extLst>
          </p:cNvPr>
          <p:cNvSpPr>
            <a:spLocks noGrp="1"/>
          </p:cNvSpPr>
          <p:nvPr>
            <p:ph type="sldNum" sz="quarter" idx="4"/>
          </p:nvPr>
        </p:nvSpPr>
        <p:spPr/>
        <p:txBody>
          <a:bodyPr/>
          <a:lstStyle/>
          <a:p>
            <a:fld id="{C9C406F6-A053-43CA-AEC8-FA3EEE83A3FB}" type="slidenum">
              <a:rPr lang="nl-BE" smtClean="0"/>
              <a:pPr/>
              <a:t>21</a:t>
            </a:fld>
            <a:endParaRPr lang="nl-BE" dirty="0"/>
          </a:p>
        </p:txBody>
      </p:sp>
    </p:spTree>
    <p:extLst>
      <p:ext uri="{BB962C8B-B14F-4D97-AF65-F5344CB8AC3E}">
        <p14:creationId xmlns:p14="http://schemas.microsoft.com/office/powerpoint/2010/main" val="57530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FC907C0-D07F-46E2-A3BB-1C600D91CD84}"/>
              </a:ext>
            </a:extLst>
          </p:cNvPr>
          <p:cNvSpPr>
            <a:spLocks noGrp="1"/>
          </p:cNvSpPr>
          <p:nvPr>
            <p:ph type="title"/>
          </p:nvPr>
        </p:nvSpPr>
        <p:spPr/>
        <p:txBody>
          <a:bodyPr/>
          <a:lstStyle/>
          <a:p>
            <a:r>
              <a:rPr lang="nl-BE" dirty="0"/>
              <a:t>User story: wegbeheerder afleiden (2/2)</a:t>
            </a:r>
          </a:p>
        </p:txBody>
      </p:sp>
      <p:sp>
        <p:nvSpPr>
          <p:cNvPr id="4" name="Tijdelijke aanduiding voor voettekst 3">
            <a:extLst>
              <a:ext uri="{FF2B5EF4-FFF2-40B4-BE49-F238E27FC236}">
                <a16:creationId xmlns:a16="http://schemas.microsoft.com/office/drawing/2014/main" id="{AB0E9998-BBBB-4CFE-A2E6-7351DF40C251}"/>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0D01ADE8-D4F6-45B7-99CF-7851EF0FB288}"/>
              </a:ext>
            </a:extLst>
          </p:cNvPr>
          <p:cNvSpPr>
            <a:spLocks noGrp="1"/>
          </p:cNvSpPr>
          <p:nvPr>
            <p:ph type="sldNum" sz="quarter" idx="4"/>
          </p:nvPr>
        </p:nvSpPr>
        <p:spPr/>
        <p:txBody>
          <a:bodyPr/>
          <a:lstStyle/>
          <a:p>
            <a:fld id="{C9C406F6-A053-43CA-AEC8-FA3EEE83A3FB}" type="slidenum">
              <a:rPr lang="nl-BE" smtClean="0"/>
              <a:pPr/>
              <a:t>22</a:t>
            </a:fld>
            <a:endParaRPr lang="nl-BE" dirty="0"/>
          </a:p>
        </p:txBody>
      </p:sp>
      <p:pic>
        <p:nvPicPr>
          <p:cNvPr id="2" name="Afbeelding 1">
            <a:extLst>
              <a:ext uri="{FF2B5EF4-FFF2-40B4-BE49-F238E27FC236}">
                <a16:creationId xmlns:a16="http://schemas.microsoft.com/office/drawing/2014/main" id="{3EB87422-98ED-4E8C-A489-71EE100C9164}"/>
              </a:ext>
            </a:extLst>
          </p:cNvPr>
          <p:cNvPicPr>
            <a:picLocks noChangeAspect="1"/>
          </p:cNvPicPr>
          <p:nvPr/>
        </p:nvPicPr>
        <p:blipFill>
          <a:blip r:embed="rId2"/>
          <a:stretch>
            <a:fillRect/>
          </a:stretch>
        </p:blipFill>
        <p:spPr>
          <a:xfrm>
            <a:off x="0" y="931598"/>
            <a:ext cx="9906000" cy="5216024"/>
          </a:xfrm>
          <a:prstGeom prst="rect">
            <a:avLst/>
          </a:prstGeom>
        </p:spPr>
      </p:pic>
    </p:spTree>
    <p:extLst>
      <p:ext uri="{BB962C8B-B14F-4D97-AF65-F5344CB8AC3E}">
        <p14:creationId xmlns:p14="http://schemas.microsoft.com/office/powerpoint/2010/main" val="196297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FA93FE7-C284-4F3C-AF88-DD7073AF48C4}"/>
              </a:ext>
            </a:extLst>
          </p:cNvPr>
          <p:cNvSpPr>
            <a:spLocks noGrp="1"/>
          </p:cNvSpPr>
          <p:nvPr>
            <p:ph sz="quarter" idx="10"/>
          </p:nvPr>
        </p:nvSpPr>
        <p:spPr/>
        <p:txBody>
          <a:bodyPr/>
          <a:lstStyle/>
          <a:p>
            <a:r>
              <a:rPr lang="nl-BE" dirty="0"/>
              <a:t>Ik wil fiets- en wandelwegen raadplegen </a:t>
            </a:r>
          </a:p>
        </p:txBody>
      </p:sp>
      <p:sp>
        <p:nvSpPr>
          <p:cNvPr id="3" name="Titel 2">
            <a:extLst>
              <a:ext uri="{FF2B5EF4-FFF2-40B4-BE49-F238E27FC236}">
                <a16:creationId xmlns:a16="http://schemas.microsoft.com/office/drawing/2014/main" id="{0FE367B5-5AFD-4AFC-9FE8-E9B7C586797E}"/>
              </a:ext>
            </a:extLst>
          </p:cNvPr>
          <p:cNvSpPr>
            <a:spLocks noGrp="1"/>
          </p:cNvSpPr>
          <p:nvPr>
            <p:ph type="title"/>
          </p:nvPr>
        </p:nvSpPr>
        <p:spPr/>
        <p:txBody>
          <a:bodyPr/>
          <a:lstStyle/>
          <a:p>
            <a:r>
              <a:rPr lang="nl-BE" dirty="0"/>
              <a:t>User story: fiets- &amp; wandelwegen (1/2)</a:t>
            </a:r>
          </a:p>
        </p:txBody>
      </p:sp>
      <p:sp>
        <p:nvSpPr>
          <p:cNvPr id="4" name="Tijdelijke aanduiding voor voettekst 3">
            <a:extLst>
              <a:ext uri="{FF2B5EF4-FFF2-40B4-BE49-F238E27FC236}">
                <a16:creationId xmlns:a16="http://schemas.microsoft.com/office/drawing/2014/main" id="{2B18DB5A-A183-4734-8B61-8D885E4E3B0C}"/>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1281A3D6-C263-4382-BF7E-BF3096AFB008}"/>
              </a:ext>
            </a:extLst>
          </p:cNvPr>
          <p:cNvSpPr>
            <a:spLocks noGrp="1"/>
          </p:cNvSpPr>
          <p:nvPr>
            <p:ph type="sldNum" sz="quarter" idx="4"/>
          </p:nvPr>
        </p:nvSpPr>
        <p:spPr/>
        <p:txBody>
          <a:bodyPr/>
          <a:lstStyle/>
          <a:p>
            <a:fld id="{C9C406F6-A053-43CA-AEC8-FA3EEE83A3FB}" type="slidenum">
              <a:rPr lang="nl-BE" smtClean="0"/>
              <a:pPr/>
              <a:t>23</a:t>
            </a:fld>
            <a:endParaRPr lang="nl-BE" dirty="0"/>
          </a:p>
        </p:txBody>
      </p:sp>
      <p:sp>
        <p:nvSpPr>
          <p:cNvPr id="7" name="Tekstvak 6">
            <a:extLst>
              <a:ext uri="{FF2B5EF4-FFF2-40B4-BE49-F238E27FC236}">
                <a16:creationId xmlns:a16="http://schemas.microsoft.com/office/drawing/2014/main" id="{B0223246-2760-44E2-B2F1-5647F0C72483}"/>
              </a:ext>
            </a:extLst>
          </p:cNvPr>
          <p:cNvSpPr txBox="1"/>
          <p:nvPr/>
        </p:nvSpPr>
        <p:spPr>
          <a:xfrm>
            <a:off x="6862288" y="6285423"/>
            <a:ext cx="2622834" cy="246221"/>
          </a:xfrm>
          <a:prstGeom prst="rect">
            <a:avLst/>
          </a:prstGeom>
          <a:noFill/>
        </p:spPr>
        <p:txBody>
          <a:bodyPr wrap="none" rtlCol="0">
            <a:spAutoFit/>
          </a:bodyPr>
          <a:lstStyle/>
          <a:p>
            <a:r>
              <a:rPr lang="nl-BE" sz="1000" dirty="0"/>
              <a:t>https://www.giswest.be/fietsroutenetwerk-bff</a:t>
            </a:r>
          </a:p>
        </p:txBody>
      </p:sp>
      <p:pic>
        <p:nvPicPr>
          <p:cNvPr id="8" name="Afbeelding 7">
            <a:extLst>
              <a:ext uri="{FF2B5EF4-FFF2-40B4-BE49-F238E27FC236}">
                <a16:creationId xmlns:a16="http://schemas.microsoft.com/office/drawing/2014/main" id="{7C115B4C-E7B4-4DDD-BEA7-07A044DF403E}"/>
              </a:ext>
            </a:extLst>
          </p:cNvPr>
          <p:cNvPicPr>
            <a:picLocks noChangeAspect="1"/>
          </p:cNvPicPr>
          <p:nvPr/>
        </p:nvPicPr>
        <p:blipFill rotWithShape="1">
          <a:blip r:embed="rId2"/>
          <a:srcRect l="839" t="9794" r="827" b="1535"/>
          <a:stretch/>
        </p:blipFill>
        <p:spPr>
          <a:xfrm>
            <a:off x="480651" y="1180339"/>
            <a:ext cx="9083543" cy="5031536"/>
          </a:xfrm>
          <a:prstGeom prst="rect">
            <a:avLst/>
          </a:prstGeom>
        </p:spPr>
      </p:pic>
    </p:spTree>
    <p:extLst>
      <p:ext uri="{BB962C8B-B14F-4D97-AF65-F5344CB8AC3E}">
        <p14:creationId xmlns:p14="http://schemas.microsoft.com/office/powerpoint/2010/main" val="8768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9F99C5B-97A0-4383-9AB0-01F38600828B}"/>
              </a:ext>
            </a:extLst>
          </p:cNvPr>
          <p:cNvSpPr>
            <a:spLocks noGrp="1"/>
          </p:cNvSpPr>
          <p:nvPr>
            <p:ph type="title"/>
          </p:nvPr>
        </p:nvSpPr>
        <p:spPr/>
        <p:txBody>
          <a:bodyPr/>
          <a:lstStyle/>
          <a:p>
            <a:r>
              <a:rPr lang="nl-BE" dirty="0"/>
              <a:t>User story: fiets- en wandelwegen (2/2)</a:t>
            </a:r>
          </a:p>
        </p:txBody>
      </p:sp>
      <p:sp>
        <p:nvSpPr>
          <p:cNvPr id="4" name="Tijdelijke aanduiding voor voettekst 3">
            <a:extLst>
              <a:ext uri="{FF2B5EF4-FFF2-40B4-BE49-F238E27FC236}">
                <a16:creationId xmlns:a16="http://schemas.microsoft.com/office/drawing/2014/main" id="{85F3B291-1E0F-473D-BD0B-466FE0630978}"/>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4FA7E58B-0D40-4838-B783-53E0F6F6E9B7}"/>
              </a:ext>
            </a:extLst>
          </p:cNvPr>
          <p:cNvSpPr>
            <a:spLocks noGrp="1"/>
          </p:cNvSpPr>
          <p:nvPr>
            <p:ph type="sldNum" sz="quarter" idx="4"/>
          </p:nvPr>
        </p:nvSpPr>
        <p:spPr/>
        <p:txBody>
          <a:bodyPr/>
          <a:lstStyle/>
          <a:p>
            <a:fld id="{C9C406F6-A053-43CA-AEC8-FA3EEE83A3FB}" type="slidenum">
              <a:rPr lang="nl-BE" smtClean="0"/>
              <a:pPr/>
              <a:t>24</a:t>
            </a:fld>
            <a:endParaRPr lang="nl-BE" dirty="0"/>
          </a:p>
        </p:txBody>
      </p:sp>
      <p:pic>
        <p:nvPicPr>
          <p:cNvPr id="2" name="Afbeelding 1">
            <a:extLst>
              <a:ext uri="{FF2B5EF4-FFF2-40B4-BE49-F238E27FC236}">
                <a16:creationId xmlns:a16="http://schemas.microsoft.com/office/drawing/2014/main" id="{765E4730-7969-4304-8637-2053B41716E6}"/>
              </a:ext>
            </a:extLst>
          </p:cNvPr>
          <p:cNvPicPr>
            <a:picLocks noChangeAspect="1"/>
          </p:cNvPicPr>
          <p:nvPr/>
        </p:nvPicPr>
        <p:blipFill>
          <a:blip r:embed="rId2"/>
          <a:stretch>
            <a:fillRect/>
          </a:stretch>
        </p:blipFill>
        <p:spPr>
          <a:xfrm>
            <a:off x="0" y="929845"/>
            <a:ext cx="9906000" cy="5219529"/>
          </a:xfrm>
          <a:prstGeom prst="rect">
            <a:avLst/>
          </a:prstGeom>
        </p:spPr>
      </p:pic>
    </p:spTree>
    <p:extLst>
      <p:ext uri="{BB962C8B-B14F-4D97-AF65-F5344CB8AC3E}">
        <p14:creationId xmlns:p14="http://schemas.microsoft.com/office/powerpoint/2010/main" val="349670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880A1F9-3323-48E4-A13B-E3FFBADC9D1A}"/>
              </a:ext>
            </a:extLst>
          </p:cNvPr>
          <p:cNvPicPr>
            <a:picLocks noChangeAspect="1"/>
          </p:cNvPicPr>
          <p:nvPr/>
        </p:nvPicPr>
        <p:blipFill>
          <a:blip r:embed="rId2"/>
          <a:stretch>
            <a:fillRect/>
          </a:stretch>
        </p:blipFill>
        <p:spPr>
          <a:xfrm>
            <a:off x="-725" y="2021934"/>
            <a:ext cx="9906000" cy="3633415"/>
          </a:xfrm>
          <a:prstGeom prst="rect">
            <a:avLst/>
          </a:prstGeom>
        </p:spPr>
      </p:pic>
      <p:sp>
        <p:nvSpPr>
          <p:cNvPr id="2" name="Tijdelijke aanduiding voor inhoud 1">
            <a:extLst>
              <a:ext uri="{FF2B5EF4-FFF2-40B4-BE49-F238E27FC236}">
                <a16:creationId xmlns:a16="http://schemas.microsoft.com/office/drawing/2014/main" id="{42DF13C9-F337-47AB-A230-0425F415E343}"/>
              </a:ext>
            </a:extLst>
          </p:cNvPr>
          <p:cNvSpPr>
            <a:spLocks noGrp="1"/>
          </p:cNvSpPr>
          <p:nvPr>
            <p:ph sz="quarter" idx="10"/>
          </p:nvPr>
        </p:nvSpPr>
        <p:spPr>
          <a:xfrm>
            <a:off x="681038" y="1482215"/>
            <a:ext cx="8543925" cy="4992328"/>
          </a:xfrm>
        </p:spPr>
        <p:txBody>
          <a:bodyPr/>
          <a:lstStyle/>
          <a:p>
            <a:r>
              <a:rPr lang="nl-BE" dirty="0"/>
              <a:t>Ik wil een dienstkaart van Vlaanderen kunnen maken</a:t>
            </a:r>
          </a:p>
          <a:p>
            <a:pPr marL="0" indent="0">
              <a:buNone/>
            </a:pPr>
            <a:endParaRPr lang="nl-BE" dirty="0"/>
          </a:p>
        </p:txBody>
      </p:sp>
      <p:sp>
        <p:nvSpPr>
          <p:cNvPr id="3" name="Titel 2">
            <a:extLst>
              <a:ext uri="{FF2B5EF4-FFF2-40B4-BE49-F238E27FC236}">
                <a16:creationId xmlns:a16="http://schemas.microsoft.com/office/drawing/2014/main" id="{C5D66866-F2BB-4E83-9863-8BC6996299CF}"/>
              </a:ext>
            </a:extLst>
          </p:cNvPr>
          <p:cNvSpPr>
            <a:spLocks noGrp="1"/>
          </p:cNvSpPr>
          <p:nvPr>
            <p:ph type="title"/>
          </p:nvPr>
        </p:nvSpPr>
        <p:spPr/>
        <p:txBody>
          <a:bodyPr/>
          <a:lstStyle/>
          <a:p>
            <a:r>
              <a:rPr lang="nl-BE" dirty="0"/>
              <a:t>User story: dienstkaart (1/2)</a:t>
            </a:r>
          </a:p>
        </p:txBody>
      </p:sp>
      <p:sp>
        <p:nvSpPr>
          <p:cNvPr id="4" name="Tijdelijke aanduiding voor voettekst 3">
            <a:extLst>
              <a:ext uri="{FF2B5EF4-FFF2-40B4-BE49-F238E27FC236}">
                <a16:creationId xmlns:a16="http://schemas.microsoft.com/office/drawing/2014/main" id="{29FBFA2A-50C4-43CB-B629-017DED6AC3E3}"/>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FCC0D3AD-41A8-45CF-98D2-D40F86D98DDD}"/>
              </a:ext>
            </a:extLst>
          </p:cNvPr>
          <p:cNvSpPr>
            <a:spLocks noGrp="1"/>
          </p:cNvSpPr>
          <p:nvPr>
            <p:ph type="sldNum" sz="quarter" idx="4"/>
          </p:nvPr>
        </p:nvSpPr>
        <p:spPr/>
        <p:txBody>
          <a:bodyPr/>
          <a:lstStyle/>
          <a:p>
            <a:fld id="{C9C406F6-A053-43CA-AEC8-FA3EEE83A3FB}" type="slidenum">
              <a:rPr lang="nl-BE" smtClean="0"/>
              <a:pPr/>
              <a:t>25</a:t>
            </a:fld>
            <a:endParaRPr lang="nl-BE" dirty="0"/>
          </a:p>
        </p:txBody>
      </p:sp>
      <p:pic>
        <p:nvPicPr>
          <p:cNvPr id="6" name="Afbeelding 5">
            <a:extLst>
              <a:ext uri="{FF2B5EF4-FFF2-40B4-BE49-F238E27FC236}">
                <a16:creationId xmlns:a16="http://schemas.microsoft.com/office/drawing/2014/main" id="{DD23BDFD-F0AD-4254-9DF2-ACCD6590BF8D}"/>
              </a:ext>
            </a:extLst>
          </p:cNvPr>
          <p:cNvPicPr>
            <a:picLocks noChangeAspect="1"/>
          </p:cNvPicPr>
          <p:nvPr/>
        </p:nvPicPr>
        <p:blipFill rotWithShape="1">
          <a:blip r:embed="rId3"/>
          <a:srcRect t="6575"/>
          <a:stretch/>
        </p:blipFill>
        <p:spPr>
          <a:xfrm>
            <a:off x="0" y="5125672"/>
            <a:ext cx="4983061" cy="1352863"/>
          </a:xfrm>
          <a:prstGeom prst="rect">
            <a:avLst/>
          </a:prstGeom>
        </p:spPr>
      </p:pic>
      <p:pic>
        <p:nvPicPr>
          <p:cNvPr id="7" name="Afbeelding 6">
            <a:extLst>
              <a:ext uri="{FF2B5EF4-FFF2-40B4-BE49-F238E27FC236}">
                <a16:creationId xmlns:a16="http://schemas.microsoft.com/office/drawing/2014/main" id="{FC761A9B-A2C9-4EA0-94CE-1D5C2171B273}"/>
              </a:ext>
            </a:extLst>
          </p:cNvPr>
          <p:cNvPicPr>
            <a:picLocks noChangeAspect="1"/>
          </p:cNvPicPr>
          <p:nvPr/>
        </p:nvPicPr>
        <p:blipFill rotWithShape="1">
          <a:blip r:embed="rId4"/>
          <a:srcRect t="12673" r="5035" b="9734"/>
          <a:stretch/>
        </p:blipFill>
        <p:spPr>
          <a:xfrm>
            <a:off x="4952275" y="5926620"/>
            <a:ext cx="1300293" cy="536895"/>
          </a:xfrm>
          <a:prstGeom prst="rect">
            <a:avLst/>
          </a:prstGeom>
        </p:spPr>
      </p:pic>
      <p:sp>
        <p:nvSpPr>
          <p:cNvPr id="9" name="Rechthoek 8">
            <a:extLst>
              <a:ext uri="{FF2B5EF4-FFF2-40B4-BE49-F238E27FC236}">
                <a16:creationId xmlns:a16="http://schemas.microsoft.com/office/drawing/2014/main" id="{121FAE0D-AA66-44CC-9844-C1F8060D9286}"/>
              </a:ext>
            </a:extLst>
          </p:cNvPr>
          <p:cNvSpPr/>
          <p:nvPr/>
        </p:nvSpPr>
        <p:spPr>
          <a:xfrm>
            <a:off x="0" y="5125673"/>
            <a:ext cx="6330801" cy="143316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a:extLst>
              <a:ext uri="{FF2B5EF4-FFF2-40B4-BE49-F238E27FC236}">
                <a16:creationId xmlns:a16="http://schemas.microsoft.com/office/drawing/2014/main" id="{86666397-1DE1-40D6-8EEF-6BC5362BD9AD}"/>
              </a:ext>
            </a:extLst>
          </p:cNvPr>
          <p:cNvSpPr/>
          <p:nvPr/>
        </p:nvSpPr>
        <p:spPr>
          <a:xfrm>
            <a:off x="6330801" y="5655349"/>
            <a:ext cx="4953000" cy="246221"/>
          </a:xfrm>
          <a:prstGeom prst="rect">
            <a:avLst/>
          </a:prstGeom>
        </p:spPr>
        <p:txBody>
          <a:bodyPr>
            <a:spAutoFit/>
          </a:bodyPr>
          <a:lstStyle/>
          <a:p>
            <a:r>
              <a:rPr lang="nl-BE" sz="1000" dirty="0"/>
              <a:t>https://docs.wegenenverkeer.be/Kaarten/Dienstkaart%202017.pdf</a:t>
            </a:r>
          </a:p>
        </p:txBody>
      </p:sp>
    </p:spTree>
    <p:extLst>
      <p:ext uri="{BB962C8B-B14F-4D97-AF65-F5344CB8AC3E}">
        <p14:creationId xmlns:p14="http://schemas.microsoft.com/office/powerpoint/2010/main" val="139942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C04AB9E-A955-497C-A888-FE1F9731CC12}"/>
              </a:ext>
            </a:extLst>
          </p:cNvPr>
          <p:cNvSpPr>
            <a:spLocks noGrp="1"/>
          </p:cNvSpPr>
          <p:nvPr>
            <p:ph type="title"/>
          </p:nvPr>
        </p:nvSpPr>
        <p:spPr/>
        <p:txBody>
          <a:bodyPr/>
          <a:lstStyle/>
          <a:p>
            <a:r>
              <a:rPr lang="nl-BE" dirty="0"/>
              <a:t>User story: dienstkaart (2/2)</a:t>
            </a:r>
          </a:p>
        </p:txBody>
      </p:sp>
      <p:sp>
        <p:nvSpPr>
          <p:cNvPr id="4" name="Tijdelijke aanduiding voor voettekst 3">
            <a:extLst>
              <a:ext uri="{FF2B5EF4-FFF2-40B4-BE49-F238E27FC236}">
                <a16:creationId xmlns:a16="http://schemas.microsoft.com/office/drawing/2014/main" id="{CE02467B-29BE-4BFA-8D06-B023CA0C6B11}"/>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639EE89E-B8C3-4B0E-B1C7-38C657B59EDF}"/>
              </a:ext>
            </a:extLst>
          </p:cNvPr>
          <p:cNvSpPr>
            <a:spLocks noGrp="1"/>
          </p:cNvSpPr>
          <p:nvPr>
            <p:ph type="sldNum" sz="quarter" idx="4"/>
          </p:nvPr>
        </p:nvSpPr>
        <p:spPr/>
        <p:txBody>
          <a:bodyPr/>
          <a:lstStyle/>
          <a:p>
            <a:fld id="{C9C406F6-A053-43CA-AEC8-FA3EEE83A3FB}" type="slidenum">
              <a:rPr lang="nl-BE" smtClean="0"/>
              <a:pPr/>
              <a:t>26</a:t>
            </a:fld>
            <a:endParaRPr lang="nl-BE" dirty="0"/>
          </a:p>
        </p:txBody>
      </p:sp>
      <p:pic>
        <p:nvPicPr>
          <p:cNvPr id="2" name="Afbeelding 1">
            <a:extLst>
              <a:ext uri="{FF2B5EF4-FFF2-40B4-BE49-F238E27FC236}">
                <a16:creationId xmlns:a16="http://schemas.microsoft.com/office/drawing/2014/main" id="{68A13F3E-A86F-4651-B6EC-C03947AC61DC}"/>
              </a:ext>
            </a:extLst>
          </p:cNvPr>
          <p:cNvPicPr>
            <a:picLocks noChangeAspect="1"/>
          </p:cNvPicPr>
          <p:nvPr/>
        </p:nvPicPr>
        <p:blipFill>
          <a:blip r:embed="rId2"/>
          <a:stretch>
            <a:fillRect/>
          </a:stretch>
        </p:blipFill>
        <p:spPr>
          <a:xfrm>
            <a:off x="0" y="930044"/>
            <a:ext cx="9906000" cy="5219131"/>
          </a:xfrm>
          <a:prstGeom prst="rect">
            <a:avLst/>
          </a:prstGeom>
        </p:spPr>
      </p:pic>
    </p:spTree>
    <p:extLst>
      <p:ext uri="{BB962C8B-B14F-4D97-AF65-F5344CB8AC3E}">
        <p14:creationId xmlns:p14="http://schemas.microsoft.com/office/powerpoint/2010/main" val="3583463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93724A4-07A8-4114-AA8B-4D274BDBF921}"/>
              </a:ext>
            </a:extLst>
          </p:cNvPr>
          <p:cNvSpPr>
            <a:spLocks noGrp="1"/>
          </p:cNvSpPr>
          <p:nvPr>
            <p:ph type="title"/>
          </p:nvPr>
        </p:nvSpPr>
        <p:spPr/>
        <p:txBody>
          <a:bodyPr/>
          <a:lstStyle/>
          <a:p>
            <a:r>
              <a:rPr lang="nl-BE" dirty="0"/>
              <a:t>Vragen publieke review periode</a:t>
            </a:r>
          </a:p>
        </p:txBody>
      </p:sp>
      <p:sp>
        <p:nvSpPr>
          <p:cNvPr id="5" name="Ondertitel 4">
            <a:extLst>
              <a:ext uri="{FF2B5EF4-FFF2-40B4-BE49-F238E27FC236}">
                <a16:creationId xmlns:a16="http://schemas.microsoft.com/office/drawing/2014/main" id="{87EC14D0-D035-410C-9F69-97512687BC96}"/>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2347553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ijdelijke aanduiding voor inhoud 5">
            <a:extLst>
              <a:ext uri="{FF2B5EF4-FFF2-40B4-BE49-F238E27FC236}">
                <a16:creationId xmlns:a16="http://schemas.microsoft.com/office/drawing/2014/main" id="{D7EF0CE3-6D70-4FC2-B0FD-0E523E53D381}"/>
              </a:ext>
            </a:extLst>
          </p:cNvPr>
          <p:cNvGraphicFramePr>
            <a:graphicFrameLocks noGrp="1"/>
          </p:cNvGraphicFramePr>
          <p:nvPr>
            <p:ph sz="quarter" idx="10"/>
            <p:extLst>
              <p:ext uri="{D42A27DB-BD31-4B8C-83A1-F6EECF244321}">
                <p14:modId xmlns:p14="http://schemas.microsoft.com/office/powerpoint/2010/main" val="2783398335"/>
              </p:ext>
            </p:extLst>
          </p:nvPr>
        </p:nvGraphicFramePr>
        <p:xfrm>
          <a:off x="0" y="1259442"/>
          <a:ext cx="9906000" cy="5273040"/>
        </p:xfrm>
        <a:graphic>
          <a:graphicData uri="http://schemas.openxmlformats.org/drawingml/2006/table">
            <a:tbl>
              <a:tblPr firstRow="1" bandRow="1">
                <a:tableStyleId>{93296810-A885-4BE3-A3E7-6D5BEEA58F35}</a:tableStyleId>
              </a:tblPr>
              <a:tblGrid>
                <a:gridCol w="1311680">
                  <a:extLst>
                    <a:ext uri="{9D8B030D-6E8A-4147-A177-3AD203B41FA5}">
                      <a16:colId xmlns:a16="http://schemas.microsoft.com/office/drawing/2014/main" val="1188278961"/>
                    </a:ext>
                  </a:extLst>
                </a:gridCol>
                <a:gridCol w="4176453">
                  <a:extLst>
                    <a:ext uri="{9D8B030D-6E8A-4147-A177-3AD203B41FA5}">
                      <a16:colId xmlns:a16="http://schemas.microsoft.com/office/drawing/2014/main" val="1601583541"/>
                    </a:ext>
                  </a:extLst>
                </a:gridCol>
                <a:gridCol w="4417867">
                  <a:extLst>
                    <a:ext uri="{9D8B030D-6E8A-4147-A177-3AD203B41FA5}">
                      <a16:colId xmlns:a16="http://schemas.microsoft.com/office/drawing/2014/main" val="2262071118"/>
                    </a:ext>
                  </a:extLst>
                </a:gridCol>
              </a:tblGrid>
              <a:tr h="311051">
                <a:tc>
                  <a:txBody>
                    <a:bodyPr/>
                    <a:lstStyle/>
                    <a:p>
                      <a:endParaRPr lang="nl-BE" sz="1100" dirty="0"/>
                    </a:p>
                  </a:txBody>
                  <a:tcPr marL="83981" marR="83981"/>
                </a:tc>
                <a:tc>
                  <a:txBody>
                    <a:bodyPr/>
                    <a:lstStyle/>
                    <a:p>
                      <a:pPr algn="ctr"/>
                      <a:r>
                        <a:rPr lang="nl-BE" sz="2000" dirty="0"/>
                        <a:t>Vraag</a:t>
                      </a:r>
                    </a:p>
                  </a:txBody>
                  <a:tcPr marL="83981" marR="83981"/>
                </a:tc>
                <a:tc>
                  <a:txBody>
                    <a:bodyPr/>
                    <a:lstStyle/>
                    <a:p>
                      <a:pPr algn="ctr"/>
                      <a:r>
                        <a:rPr lang="nl-BE" sz="2000" dirty="0"/>
                        <a:t>Antwoord</a:t>
                      </a:r>
                    </a:p>
                  </a:txBody>
                  <a:tcPr marL="83981" marR="83981"/>
                </a:tc>
                <a:extLst>
                  <a:ext uri="{0D108BD9-81ED-4DB2-BD59-A6C34878D82A}">
                    <a16:rowId xmlns:a16="http://schemas.microsoft.com/office/drawing/2014/main" val="2750297655"/>
                  </a:ext>
                </a:extLst>
              </a:tr>
              <a:tr h="2377622">
                <a:tc>
                  <a:txBody>
                    <a:bodyPr/>
                    <a:lstStyle/>
                    <a:p>
                      <a:r>
                        <a:rPr lang="nl-BE" sz="1100" dirty="0"/>
                        <a:t>Frederik Van </a:t>
                      </a:r>
                      <a:r>
                        <a:rPr lang="nl-BE" sz="1100" dirty="0" err="1"/>
                        <a:t>Eeghem</a:t>
                      </a:r>
                      <a:r>
                        <a:rPr lang="nl-BE" sz="1100" dirty="0"/>
                        <a:t> (LBLOD Mobiliteit)</a:t>
                      </a:r>
                    </a:p>
                  </a:txBody>
                  <a:tcPr marL="83981" marR="83981"/>
                </a:tc>
                <a:tc>
                  <a:txBody>
                    <a:bodyPr/>
                    <a:lstStyle/>
                    <a:p>
                      <a:r>
                        <a:rPr lang="nl-BE" sz="1100" dirty="0"/>
                        <a:t>In de huidige vorm van OSLO Wegen wordt onderscheid gemaakt tussen wegsegmenten en de eigenlijke routering. Een attribuut van wegsegmenten is </a:t>
                      </a:r>
                      <a:r>
                        <a:rPr lang="nl-BE" sz="1100" dirty="0" err="1"/>
                        <a:t>morfologischeWegklasse</a:t>
                      </a:r>
                      <a:r>
                        <a:rPr lang="nl-BE" sz="1100" dirty="0"/>
                        <a:t> met als type </a:t>
                      </a:r>
                      <a:r>
                        <a:rPr lang="nl-BE" sz="1100" b="1" dirty="0" err="1"/>
                        <a:t>MorfologieTypeWaarde</a:t>
                      </a:r>
                      <a:r>
                        <a:rPr lang="nl-BE" sz="1100" dirty="0"/>
                        <a:t>. Ik zou verwachten dat hierin </a:t>
                      </a:r>
                      <a:r>
                        <a:rPr lang="nl-BE" sz="1100" b="1" dirty="0"/>
                        <a:t>de zuivere morfologie van het wegsegment beschreven wordt, maar ik zie dat er ook termen als "fietsweg", "wandelweg" en "ruiterpad" </a:t>
                      </a:r>
                      <a:r>
                        <a:rPr lang="nl-BE" sz="1100" dirty="0"/>
                        <a:t>gebruikt worden. Deze laatste hebben echter te maken met de routering en niet met de morfologie van de wegklasse.</a:t>
                      </a:r>
                    </a:p>
                    <a:p>
                      <a:r>
                        <a:rPr lang="nl-BE" sz="1100" dirty="0"/>
                        <a:t>Het is conceptueel belangrijk dat deze strikt gescheiden blijven om onduidelijkheid te vermijden.</a:t>
                      </a:r>
                      <a:br>
                        <a:rPr lang="nl-BE" sz="1100" dirty="0"/>
                      </a:br>
                      <a:r>
                        <a:rPr lang="nl-BE" sz="1100" dirty="0"/>
                        <a:t>Een mogelijke oplossing is om alle verwijzingen naar weggebruikers uit de codelijst </a:t>
                      </a:r>
                      <a:r>
                        <a:rPr lang="nl-BE" sz="1100" dirty="0" err="1"/>
                        <a:t>MorfologieTypeWaarde</a:t>
                      </a:r>
                      <a:r>
                        <a:rPr lang="nl-BE" sz="1100" dirty="0"/>
                        <a:t> te verwijderen en binnen routering op te nemen.</a:t>
                      </a:r>
                    </a:p>
                    <a:p>
                      <a:endParaRPr lang="nl-BE" sz="1100" dirty="0"/>
                    </a:p>
                  </a:txBody>
                  <a:tcPr marL="83981" marR="83981"/>
                </a:tc>
                <a:tc>
                  <a:txBody>
                    <a:bodyPr/>
                    <a:lstStyle/>
                    <a:p>
                      <a:r>
                        <a:rPr lang="nl-BE" sz="1100" dirty="0" err="1"/>
                        <a:t>MorfologischeWegklasse</a:t>
                      </a:r>
                      <a:r>
                        <a:rPr lang="nl-BE" sz="1100" dirty="0"/>
                        <a:t> </a:t>
                      </a:r>
                      <a:r>
                        <a:rPr lang="nl-BE" sz="1100" b="1" dirty="0"/>
                        <a:t>beschrijft het uitzicht van de weg</a:t>
                      </a:r>
                      <a:r>
                        <a:rPr lang="nl-BE" sz="1100" dirty="0"/>
                        <a:t>. De codelijst van de </a:t>
                      </a:r>
                      <a:r>
                        <a:rPr lang="nl-BE" sz="1100" dirty="0" err="1"/>
                        <a:t>morfologischeWegklasse</a:t>
                      </a:r>
                      <a:r>
                        <a:rPr lang="nl-BE" sz="1100" dirty="0"/>
                        <a:t> is een </a:t>
                      </a:r>
                      <a:r>
                        <a:rPr lang="nl-BE" sz="1100" b="1" dirty="0"/>
                        <a:t>herwerkte versie </a:t>
                      </a:r>
                      <a:r>
                        <a:rPr lang="nl-BE" sz="1100" dirty="0"/>
                        <a:t>van de momenteel </a:t>
                      </a:r>
                      <a:r>
                        <a:rPr lang="nl-BE" sz="1100" b="1" dirty="0"/>
                        <a:t>aanwezige codelijst </a:t>
                      </a:r>
                      <a:r>
                        <a:rPr lang="nl-BE" sz="1100" dirty="0"/>
                        <a:t>waarbij er rekening werd gehouden met de </a:t>
                      </a:r>
                      <a:r>
                        <a:rPr lang="nl-BE" sz="1100" b="1" dirty="0"/>
                        <a:t>codelijst aanwezig in INSPIRE </a:t>
                      </a:r>
                      <a:r>
                        <a:rPr lang="nl-BE" sz="1100" b="1" dirty="0" err="1"/>
                        <a:t>TransportNetworks</a:t>
                      </a:r>
                      <a:r>
                        <a:rPr lang="nl-BE" sz="1100" b="1" dirty="0"/>
                        <a:t> (</a:t>
                      </a:r>
                      <a:r>
                        <a:rPr lang="nl-BE" sz="1100" b="1" dirty="0" err="1">
                          <a:hlinkClick r:id="rId2"/>
                        </a:rPr>
                        <a:t>FormOfWayValue</a:t>
                      </a:r>
                      <a:r>
                        <a:rPr lang="nl-BE" sz="1100" b="1" dirty="0"/>
                        <a:t>)</a:t>
                      </a:r>
                      <a:r>
                        <a:rPr lang="nl-BE" sz="1100" dirty="0"/>
                        <a:t>. Hierin is bv. ook de waarde "</a:t>
                      </a:r>
                      <a:r>
                        <a:rPr lang="nl-BE" sz="1100" dirty="0" err="1"/>
                        <a:t>bicycleRoad</a:t>
                      </a:r>
                      <a:r>
                        <a:rPr lang="nl-BE" sz="1100" dirty="0"/>
                        <a:t>" gedefinieerd als "Road </a:t>
                      </a:r>
                      <a:r>
                        <a:rPr lang="nl-BE" sz="1100" dirty="0" err="1"/>
                        <a:t>where</a:t>
                      </a:r>
                      <a:r>
                        <a:rPr lang="nl-BE" sz="1100" dirty="0"/>
                        <a:t> </a:t>
                      </a:r>
                      <a:r>
                        <a:rPr lang="nl-BE" sz="1100" dirty="0" err="1"/>
                        <a:t>bicycles</a:t>
                      </a:r>
                      <a:r>
                        <a:rPr lang="nl-BE" sz="1100" dirty="0"/>
                        <a:t> are </a:t>
                      </a:r>
                      <a:r>
                        <a:rPr lang="nl-BE" sz="1100" dirty="0" err="1"/>
                        <a:t>the</a:t>
                      </a:r>
                      <a:r>
                        <a:rPr lang="nl-BE" sz="1100" dirty="0"/>
                        <a:t> </a:t>
                      </a:r>
                      <a:r>
                        <a:rPr lang="nl-BE" sz="1100" dirty="0" err="1"/>
                        <a:t>only</a:t>
                      </a:r>
                      <a:r>
                        <a:rPr lang="nl-BE" sz="1100" dirty="0"/>
                        <a:t> </a:t>
                      </a:r>
                      <a:r>
                        <a:rPr lang="nl-BE" sz="1100" dirty="0" err="1"/>
                        <a:t>vehicles</a:t>
                      </a:r>
                      <a:r>
                        <a:rPr lang="nl-BE" sz="1100" dirty="0"/>
                        <a:t> allowed." aanwezig. INSPIRE is een datastandaard gedefinieerd op Europees niveau, </a:t>
                      </a:r>
                      <a:r>
                        <a:rPr lang="nl-BE" sz="1100" b="1" dirty="0"/>
                        <a:t>OSLO Wegen moet voldoen aan en bouwt verder op de standaard voor </a:t>
                      </a:r>
                      <a:r>
                        <a:rPr lang="nl-BE" sz="1100" b="1" dirty="0" err="1"/>
                        <a:t>TransportNetworks</a:t>
                      </a:r>
                      <a:r>
                        <a:rPr lang="nl-BE" sz="1100" b="1" dirty="0"/>
                        <a:t> in INSPIRE</a:t>
                      </a:r>
                      <a:r>
                        <a:rPr lang="nl-BE" sz="1100" dirty="0"/>
                        <a:t>.</a:t>
                      </a:r>
                      <a:br>
                        <a:rPr lang="nl-BE" sz="1100" dirty="0"/>
                      </a:br>
                      <a:r>
                        <a:rPr lang="nl-BE" sz="1100" dirty="0"/>
                        <a:t>Routering werd, in het huidige profiel maar tot op zekere hoogte uitgewerkt. Eén van de klasse reeds aanwezig in het model is "Rijrichting", hierin kan de rijrichting van de wegsegmenten opgenomen worden per voertuigtype (personenwagen, fiets, taxi, ruiters, voetganger, ...). De klasse "Rijrichting" dient, samen met andere nog niet gemodelleerde klassen, voor routering.</a:t>
                      </a:r>
                      <a:br>
                        <a:rPr lang="nl-BE" sz="1100" dirty="0"/>
                      </a:br>
                      <a:r>
                        <a:rPr lang="nl-BE" sz="1100" dirty="0"/>
                        <a:t>Routering is momenteel nog niet in de scope van het wegenregister.</a:t>
                      </a:r>
                    </a:p>
                  </a:txBody>
                  <a:tcPr marL="83981" marR="83981"/>
                </a:tc>
                <a:extLst>
                  <a:ext uri="{0D108BD9-81ED-4DB2-BD59-A6C34878D82A}">
                    <a16:rowId xmlns:a16="http://schemas.microsoft.com/office/drawing/2014/main" val="3603768872"/>
                  </a:ext>
                </a:extLst>
              </a:tr>
              <a:tr h="18663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100" dirty="0"/>
                        <a:t>Frederik Van </a:t>
                      </a:r>
                      <a:r>
                        <a:rPr lang="nl-BE" sz="1100" dirty="0" err="1"/>
                        <a:t>Eeghem</a:t>
                      </a:r>
                      <a:r>
                        <a:rPr lang="nl-BE" sz="1100" dirty="0"/>
                        <a:t> (LBLOD Mobiliteit)</a:t>
                      </a:r>
                    </a:p>
                    <a:p>
                      <a:endParaRPr lang="nl-BE" sz="1100" dirty="0"/>
                    </a:p>
                  </a:txBody>
                  <a:tcPr marL="83981" marR="83981"/>
                </a:tc>
                <a:tc>
                  <a:txBody>
                    <a:bodyPr/>
                    <a:lstStyle/>
                    <a:p>
                      <a:r>
                        <a:rPr lang="nl-BE" sz="1100" dirty="0"/>
                        <a:t>Ik zie dat de </a:t>
                      </a:r>
                      <a:r>
                        <a:rPr lang="nl-BE" sz="1100" dirty="0" err="1"/>
                        <a:t>kardinaliteit</a:t>
                      </a:r>
                      <a:r>
                        <a:rPr lang="nl-BE" sz="1100" dirty="0"/>
                        <a:t> van het </a:t>
                      </a:r>
                      <a:r>
                        <a:rPr lang="nl-BE" sz="1100" b="1" dirty="0" err="1"/>
                        <a:t>aantalRijstroken</a:t>
                      </a:r>
                      <a:r>
                        <a:rPr lang="nl-BE" sz="1100" dirty="0"/>
                        <a:t> van een wegsegment </a:t>
                      </a:r>
                      <a:r>
                        <a:rPr lang="nl-BE" sz="1100" b="1" dirty="0"/>
                        <a:t>minstens 1 </a:t>
                      </a:r>
                      <a:r>
                        <a:rPr lang="nl-BE" sz="1100" dirty="0"/>
                        <a:t>is. Hoe wordt deze waarde ingevuld voor een </a:t>
                      </a:r>
                      <a:r>
                        <a:rPr lang="nl-BE" sz="1100" b="1" dirty="0"/>
                        <a:t>onverharde weg waar bijvoorbeeld enkel voetgangers op kunnen wandelen</a:t>
                      </a:r>
                      <a:r>
                        <a:rPr lang="nl-BE" sz="1100" dirty="0"/>
                        <a:t>?</a:t>
                      </a:r>
                      <a:br>
                        <a:rPr lang="nl-BE" sz="1100" dirty="0"/>
                      </a:br>
                      <a:r>
                        <a:rPr lang="nl-BE" sz="1100" dirty="0"/>
                        <a:t>Mij lijkt </a:t>
                      </a:r>
                      <a:r>
                        <a:rPr lang="nl-BE" sz="1100" dirty="0" err="1"/>
                        <a:t>aantalRijstroken</a:t>
                      </a:r>
                      <a:r>
                        <a:rPr lang="nl-BE" sz="1100" dirty="0"/>
                        <a:t> niet echt relevant in dit geval.</a:t>
                      </a:r>
                      <a:br>
                        <a:rPr lang="nl-BE" sz="1100" dirty="0"/>
                      </a:br>
                      <a:r>
                        <a:rPr lang="nl-BE" sz="1100" dirty="0"/>
                        <a:t>Mogelijke oplossing is </a:t>
                      </a:r>
                      <a:r>
                        <a:rPr lang="nl-BE" sz="1100" dirty="0" err="1"/>
                        <a:t>kardinaliteiten</a:t>
                      </a:r>
                      <a:r>
                        <a:rPr lang="nl-BE" sz="1100" dirty="0"/>
                        <a:t> 0..* voor dit attribuut</a:t>
                      </a:r>
                    </a:p>
                  </a:txBody>
                  <a:tcPr marL="83981" marR="83981"/>
                </a:tc>
                <a:tc>
                  <a:txBody>
                    <a:bodyPr/>
                    <a:lstStyle/>
                    <a:p>
                      <a:r>
                        <a:rPr lang="nl-BE" sz="1100" dirty="0" err="1"/>
                        <a:t>AantalRijstroken</a:t>
                      </a:r>
                      <a:r>
                        <a:rPr lang="nl-BE" sz="1100" dirty="0"/>
                        <a:t> wordt gedefinieerd als "Het aantal door (doorlopende of onderbroken) witte strepen begrensde delen van de rijbaan, plaats biedend aan autoverkeer". Dit is </a:t>
                      </a:r>
                      <a:r>
                        <a:rPr lang="nl-BE" sz="1100" b="1" dirty="0"/>
                        <a:t>inderdaad niet relevant voor wegsegmenten met bepaalde waardes voor </a:t>
                      </a:r>
                      <a:r>
                        <a:rPr lang="nl-BE" sz="1100" b="1" dirty="0" err="1"/>
                        <a:t>morfologischeWegklasse</a:t>
                      </a:r>
                      <a:r>
                        <a:rPr lang="nl-BE" sz="1100" b="1" dirty="0"/>
                        <a:t> zoals "parking", "voetgangerszone", "ruiterpad", etc.</a:t>
                      </a:r>
                      <a:r>
                        <a:rPr lang="nl-BE" sz="1100" dirty="0"/>
                        <a:t> In de GDF conforme opname regels wordt er dan ook gespecificeerd dat voor dergelijke </a:t>
                      </a:r>
                      <a:r>
                        <a:rPr lang="nl-BE" sz="1100" dirty="0" err="1"/>
                        <a:t>wegsegementen</a:t>
                      </a:r>
                      <a:r>
                        <a:rPr lang="nl-BE" sz="1100" dirty="0"/>
                        <a:t>, de </a:t>
                      </a:r>
                      <a:r>
                        <a:rPr lang="nl-BE" sz="1100" b="1" dirty="0"/>
                        <a:t>waarde "niet van toepassing" (-9) </a:t>
                      </a:r>
                      <a:r>
                        <a:rPr lang="nl-BE" sz="1100" dirty="0"/>
                        <a:t>moet ingevuld worden. De voorkeur wordt gegeven om in deze gevallen de "-9" specifiek op te nemen voor de volledigheid van de dataset en om verwarring omtrent "niet gekend" en "niet van toepassing" te vermijden. Ik zal dit nog verduidelijken in het applicatieprofiel specificatiedocument a.d.h.v. een </a:t>
                      </a:r>
                      <a:r>
                        <a:rPr lang="nl-BE" sz="1100" b="1" dirty="0"/>
                        <a:t>gebruiksnota voor </a:t>
                      </a:r>
                      <a:r>
                        <a:rPr lang="nl-BE" sz="1100" b="1" dirty="0" err="1"/>
                        <a:t>aantalRijstroken</a:t>
                      </a:r>
                      <a:r>
                        <a:rPr lang="nl-BE" sz="1100" b="1" dirty="0"/>
                        <a:t>.</a:t>
                      </a:r>
                    </a:p>
                  </a:txBody>
                  <a:tcPr marL="83981" marR="83981"/>
                </a:tc>
                <a:extLst>
                  <a:ext uri="{0D108BD9-81ED-4DB2-BD59-A6C34878D82A}">
                    <a16:rowId xmlns:a16="http://schemas.microsoft.com/office/drawing/2014/main" val="4216305033"/>
                  </a:ext>
                </a:extLst>
              </a:tr>
            </a:tbl>
          </a:graphicData>
        </a:graphic>
      </p:graphicFrame>
      <p:sp>
        <p:nvSpPr>
          <p:cNvPr id="2" name="Titel 1">
            <a:extLst>
              <a:ext uri="{FF2B5EF4-FFF2-40B4-BE49-F238E27FC236}">
                <a16:creationId xmlns:a16="http://schemas.microsoft.com/office/drawing/2014/main" id="{0087DB9F-3468-4AD9-A728-F3BD36C1914C}"/>
              </a:ext>
            </a:extLst>
          </p:cNvPr>
          <p:cNvSpPr>
            <a:spLocks noGrp="1"/>
          </p:cNvSpPr>
          <p:nvPr>
            <p:ph type="title"/>
          </p:nvPr>
        </p:nvSpPr>
        <p:spPr/>
        <p:txBody>
          <a:bodyPr/>
          <a:lstStyle/>
          <a:p>
            <a:r>
              <a:rPr lang="nl-BE" dirty="0"/>
              <a:t>Vragen publieke review periode (1/2)</a:t>
            </a:r>
          </a:p>
        </p:txBody>
      </p:sp>
    </p:spTree>
    <p:extLst>
      <p:ext uri="{BB962C8B-B14F-4D97-AF65-F5344CB8AC3E}">
        <p14:creationId xmlns:p14="http://schemas.microsoft.com/office/powerpoint/2010/main" val="769057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ijdelijke aanduiding voor inhoud 5">
            <a:extLst>
              <a:ext uri="{FF2B5EF4-FFF2-40B4-BE49-F238E27FC236}">
                <a16:creationId xmlns:a16="http://schemas.microsoft.com/office/drawing/2014/main" id="{D7EF0CE3-6D70-4FC2-B0FD-0E523E53D381}"/>
              </a:ext>
            </a:extLst>
          </p:cNvPr>
          <p:cNvGraphicFramePr>
            <a:graphicFrameLocks noGrp="1"/>
          </p:cNvGraphicFramePr>
          <p:nvPr>
            <p:ph sz="quarter" idx="10"/>
            <p:extLst>
              <p:ext uri="{D42A27DB-BD31-4B8C-83A1-F6EECF244321}">
                <p14:modId xmlns:p14="http://schemas.microsoft.com/office/powerpoint/2010/main" val="2216452112"/>
              </p:ext>
            </p:extLst>
          </p:nvPr>
        </p:nvGraphicFramePr>
        <p:xfrm>
          <a:off x="0" y="1482725"/>
          <a:ext cx="9906000" cy="4640167"/>
        </p:xfrm>
        <a:graphic>
          <a:graphicData uri="http://schemas.openxmlformats.org/drawingml/2006/table">
            <a:tbl>
              <a:tblPr firstRow="1" bandRow="1">
                <a:tableStyleId>{93296810-A885-4BE3-A3E7-6D5BEEA58F35}</a:tableStyleId>
              </a:tblPr>
              <a:tblGrid>
                <a:gridCol w="1311680">
                  <a:extLst>
                    <a:ext uri="{9D8B030D-6E8A-4147-A177-3AD203B41FA5}">
                      <a16:colId xmlns:a16="http://schemas.microsoft.com/office/drawing/2014/main" val="1188278961"/>
                    </a:ext>
                  </a:extLst>
                </a:gridCol>
                <a:gridCol w="4176453">
                  <a:extLst>
                    <a:ext uri="{9D8B030D-6E8A-4147-A177-3AD203B41FA5}">
                      <a16:colId xmlns:a16="http://schemas.microsoft.com/office/drawing/2014/main" val="1601583541"/>
                    </a:ext>
                  </a:extLst>
                </a:gridCol>
                <a:gridCol w="4417867">
                  <a:extLst>
                    <a:ext uri="{9D8B030D-6E8A-4147-A177-3AD203B41FA5}">
                      <a16:colId xmlns:a16="http://schemas.microsoft.com/office/drawing/2014/main" val="2262071118"/>
                    </a:ext>
                  </a:extLst>
                </a:gridCol>
              </a:tblGrid>
              <a:tr h="311051">
                <a:tc>
                  <a:txBody>
                    <a:bodyPr/>
                    <a:lstStyle/>
                    <a:p>
                      <a:endParaRPr lang="nl-BE" sz="1000" dirty="0"/>
                    </a:p>
                  </a:txBody>
                  <a:tcPr marL="83981" marR="83981"/>
                </a:tc>
                <a:tc>
                  <a:txBody>
                    <a:bodyPr/>
                    <a:lstStyle/>
                    <a:p>
                      <a:pPr algn="ctr"/>
                      <a:r>
                        <a:rPr lang="nl-BE" sz="2000" dirty="0"/>
                        <a:t>Vraag</a:t>
                      </a:r>
                    </a:p>
                  </a:txBody>
                  <a:tcPr marL="83981" marR="83981"/>
                </a:tc>
                <a:tc>
                  <a:txBody>
                    <a:bodyPr/>
                    <a:lstStyle/>
                    <a:p>
                      <a:pPr algn="ctr"/>
                      <a:r>
                        <a:rPr lang="nl-BE" sz="2000" dirty="0"/>
                        <a:t>Antwoord</a:t>
                      </a:r>
                    </a:p>
                  </a:txBody>
                  <a:tcPr marL="83981" marR="83981"/>
                </a:tc>
                <a:extLst>
                  <a:ext uri="{0D108BD9-81ED-4DB2-BD59-A6C34878D82A}">
                    <a16:rowId xmlns:a16="http://schemas.microsoft.com/office/drawing/2014/main" val="2750297655"/>
                  </a:ext>
                </a:extLst>
              </a:tr>
              <a:tr h="2377622">
                <a:tc>
                  <a:txBody>
                    <a:bodyPr/>
                    <a:lstStyle/>
                    <a:p>
                      <a:r>
                        <a:rPr lang="nl-BE" sz="1100" dirty="0"/>
                        <a:t>Sam Blok</a:t>
                      </a:r>
                    </a:p>
                    <a:p>
                      <a:r>
                        <a:rPr lang="nl-BE" sz="1100" dirty="0"/>
                        <a:t>(GIS-coördinator Nevele en Deinze)</a:t>
                      </a:r>
                    </a:p>
                  </a:txBody>
                  <a:tcPr marL="83981" marR="83981"/>
                </a:tc>
                <a:tc>
                  <a:txBody>
                    <a:bodyPr/>
                    <a:lstStyle/>
                    <a:p>
                      <a:r>
                        <a:rPr lang="nl-BE" sz="1100" kern="1200" dirty="0">
                          <a:solidFill>
                            <a:schemeClr val="dk1"/>
                          </a:solidFill>
                          <a:effectLst/>
                          <a:latin typeface="+mn-lt"/>
                          <a:ea typeface="+mn-ea"/>
                          <a:cs typeface="+mn-cs"/>
                        </a:rPr>
                        <a:t>Ik denk dat de term “</a:t>
                      </a:r>
                      <a:r>
                        <a:rPr lang="nl-BE" sz="1100" b="1" kern="1200" dirty="0">
                          <a:solidFill>
                            <a:schemeClr val="dk1"/>
                          </a:solidFill>
                          <a:effectLst/>
                          <a:latin typeface="+mn-lt"/>
                          <a:ea typeface="+mn-ea"/>
                          <a:cs typeface="+mn-cs"/>
                        </a:rPr>
                        <a:t>aardeweg</a:t>
                      </a:r>
                      <a:r>
                        <a:rPr lang="nl-BE" sz="1100" kern="1200" dirty="0">
                          <a:solidFill>
                            <a:schemeClr val="dk1"/>
                          </a:solidFill>
                          <a:effectLst/>
                          <a:latin typeface="+mn-lt"/>
                          <a:ea typeface="+mn-ea"/>
                          <a:cs typeface="+mn-cs"/>
                        </a:rPr>
                        <a:t>” eigenlijk niet goed de lading dekt. Voor mij zijn dit eerder </a:t>
                      </a:r>
                      <a:r>
                        <a:rPr lang="nl-BE" sz="1100" b="1" kern="1200" dirty="0">
                          <a:solidFill>
                            <a:schemeClr val="dk1"/>
                          </a:solidFill>
                          <a:effectLst/>
                          <a:latin typeface="+mn-lt"/>
                          <a:ea typeface="+mn-ea"/>
                          <a:cs typeface="+mn-cs"/>
                        </a:rPr>
                        <a:t>wegen van categorie L4</a:t>
                      </a:r>
                      <a:r>
                        <a:rPr lang="nl-BE" sz="1100" kern="1200" dirty="0">
                          <a:solidFill>
                            <a:schemeClr val="dk1"/>
                          </a:solidFill>
                          <a:effectLst/>
                          <a:latin typeface="+mn-lt"/>
                          <a:ea typeface="+mn-ea"/>
                          <a:cs typeface="+mn-cs"/>
                        </a:rPr>
                        <a:t>. Lokale wegen maar anders dan de L3, wegen niet bestemd voor regulier vervoer. Ik wil deze anders visualiseren, hier geen auto’s over sturen, deze anders gebruiken naar GPS instanties, …. Deze wegen zijn vaak niet verhard met beton / asfalt maar soms wel met kiezel / tractorspoor. Voor AWV geldt dit dan niet als aardeweg maar als </a:t>
                      </a:r>
                      <a:r>
                        <a:rPr lang="nl-BE" sz="1100" b="1" kern="1200" dirty="0">
                          <a:solidFill>
                            <a:schemeClr val="dk1"/>
                          </a:solidFill>
                          <a:effectLst/>
                          <a:latin typeface="+mn-lt"/>
                          <a:ea typeface="+mn-ea"/>
                          <a:cs typeface="+mn-cs"/>
                        </a:rPr>
                        <a:t>103 en onverhard</a:t>
                      </a:r>
                      <a:r>
                        <a:rPr lang="nl-BE" sz="1100" kern="1200" dirty="0">
                          <a:solidFill>
                            <a:schemeClr val="dk1"/>
                          </a:solidFill>
                          <a:effectLst/>
                          <a:latin typeface="+mn-lt"/>
                          <a:ea typeface="+mn-ea"/>
                          <a:cs typeface="+mn-cs"/>
                        </a:rPr>
                        <a:t>.</a:t>
                      </a:r>
                    </a:p>
                    <a:p>
                      <a:r>
                        <a:rPr lang="nl-BE" sz="1100" kern="1200" dirty="0">
                          <a:solidFill>
                            <a:schemeClr val="dk1"/>
                          </a:solidFill>
                          <a:effectLst/>
                          <a:latin typeface="+mn-lt"/>
                          <a:ea typeface="+mn-ea"/>
                          <a:cs typeface="+mn-cs"/>
                        </a:rPr>
                        <a:t> </a:t>
                      </a:r>
                    </a:p>
                    <a:p>
                      <a:r>
                        <a:rPr lang="nl-BE" sz="1100" kern="1200" dirty="0">
                          <a:solidFill>
                            <a:schemeClr val="dk1"/>
                          </a:solidFill>
                          <a:effectLst/>
                          <a:latin typeface="+mn-lt"/>
                          <a:ea typeface="+mn-ea"/>
                          <a:cs typeface="+mn-cs"/>
                        </a:rPr>
                        <a:t>Nu categorie L4 bestaat niet dus mogelijks kunnen we een morfologieterm bedenken die de lading beter dekt dan aardeweg.</a:t>
                      </a:r>
                    </a:p>
                  </a:txBody>
                  <a:tcPr marL="83981" marR="83981"/>
                </a:tc>
                <a:tc>
                  <a:txBody>
                    <a:bodyPr/>
                    <a:lstStyle/>
                    <a:p>
                      <a:r>
                        <a:rPr lang="nl-BE" sz="1100" b="1" dirty="0"/>
                        <a:t>Wegcategorieën worden door het Ruimtelijk structuurplan </a:t>
                      </a:r>
                      <a:r>
                        <a:rPr lang="nl-BE" sz="1100" dirty="0"/>
                        <a:t>bepaald. Zij zijn evenwel deze categorieën </a:t>
                      </a:r>
                      <a:r>
                        <a:rPr lang="nl-BE" sz="1100" b="1" dirty="0"/>
                        <a:t>aan het herbekijken</a:t>
                      </a:r>
                      <a:r>
                        <a:rPr lang="nl-BE" sz="1100" dirty="0"/>
                        <a:t>. </a:t>
                      </a:r>
                    </a:p>
                    <a:p>
                      <a:endParaRPr lang="nl-BE" sz="1100" dirty="0"/>
                    </a:p>
                    <a:p>
                      <a:r>
                        <a:rPr lang="nl-BE" sz="1100" b="1" dirty="0"/>
                        <a:t>Voorstel</a:t>
                      </a:r>
                      <a:r>
                        <a:rPr lang="nl-BE" sz="1100" dirty="0"/>
                        <a:t> voor applicatieprofiel Wegenregister (te bespreken met technische werkgroep): </a:t>
                      </a:r>
                      <a:r>
                        <a:rPr lang="nl-BE" sz="1100" b="1" dirty="0"/>
                        <a:t>aardeweg uit lijst morfologische wegklasse </a:t>
                      </a:r>
                      <a:r>
                        <a:rPr lang="nl-BE" sz="1100" dirty="0"/>
                        <a:t>laten en invullen als “weg bestaande uit één rijbaan (103)” met wegverharding “onverhard”</a:t>
                      </a:r>
                    </a:p>
                  </a:txBody>
                  <a:tcPr marL="83981" marR="83981"/>
                </a:tc>
                <a:extLst>
                  <a:ext uri="{0D108BD9-81ED-4DB2-BD59-A6C34878D82A}">
                    <a16:rowId xmlns:a16="http://schemas.microsoft.com/office/drawing/2014/main" val="3603768872"/>
                  </a:ext>
                </a:extLst>
              </a:tr>
              <a:tr h="1866305">
                <a:tc>
                  <a:txBody>
                    <a:bodyPr/>
                    <a:lstStyle/>
                    <a:p>
                      <a:r>
                        <a:rPr lang="nl-BE" sz="1000" dirty="0"/>
                        <a:t>Christiaan Bos (GIS deskundige stad Antwerpen)</a:t>
                      </a:r>
                    </a:p>
                  </a:txBody>
                  <a:tcPr marL="83981" marR="83981"/>
                </a:tc>
                <a:tc>
                  <a:txBody>
                    <a:bodyPr/>
                    <a:lstStyle/>
                    <a:p>
                      <a:r>
                        <a:rPr lang="nl-BE" sz="1100" kern="1200" dirty="0">
                          <a:solidFill>
                            <a:schemeClr val="dk1"/>
                          </a:solidFill>
                          <a:effectLst/>
                          <a:latin typeface="+mn-lt"/>
                          <a:ea typeface="+mn-ea"/>
                          <a:cs typeface="+mn-cs"/>
                        </a:rPr>
                        <a:t>In Antwerpen (en uiteraard ook in andere steden en gemeenten) bevinden zich veel </a:t>
                      </a:r>
                      <a:r>
                        <a:rPr lang="nl-BE" sz="1100" b="1" kern="1200" dirty="0">
                          <a:solidFill>
                            <a:schemeClr val="dk1"/>
                          </a:solidFill>
                          <a:effectLst/>
                          <a:latin typeface="+mn-lt"/>
                          <a:ea typeface="+mn-ea"/>
                          <a:cs typeface="+mn-cs"/>
                        </a:rPr>
                        <a:t>pleinen</a:t>
                      </a:r>
                      <a:r>
                        <a:rPr lang="nl-BE" sz="1100" kern="1200" dirty="0">
                          <a:solidFill>
                            <a:schemeClr val="dk1"/>
                          </a:solidFill>
                          <a:effectLst/>
                          <a:latin typeface="+mn-lt"/>
                          <a:ea typeface="+mn-ea"/>
                          <a:cs typeface="+mn-cs"/>
                        </a:rPr>
                        <a:t>, zoals Theaterplein, maar de morfologische wegklasse van pleinen in het Wegenregister is meestal</a:t>
                      </a:r>
                      <a:r>
                        <a:rPr lang="nl-BE" sz="1100" b="1" kern="1200" dirty="0">
                          <a:solidFill>
                            <a:schemeClr val="dk1"/>
                          </a:solidFill>
                          <a:effectLst/>
                          <a:latin typeface="+mn-lt"/>
                          <a:ea typeface="+mn-ea"/>
                          <a:cs typeface="+mn-cs"/>
                        </a:rPr>
                        <a:t> “wandel- of fietsweg, niet toegankelijk voor andere voertuigen”.</a:t>
                      </a:r>
                      <a:r>
                        <a:rPr lang="nl-BE" sz="1100" kern="1200" dirty="0">
                          <a:solidFill>
                            <a:schemeClr val="dk1"/>
                          </a:solidFill>
                          <a:effectLst/>
                          <a:latin typeface="+mn-lt"/>
                          <a:ea typeface="+mn-ea"/>
                          <a:cs typeface="+mn-cs"/>
                        </a:rPr>
                        <a:t>  Dit lijkt mij niet de meest ideale klasse, aangezien een plein geen weg is. Ik zou daarom voorstellen om “plein” als wegklasse toe te voegen. Op deze manier kan je de pleinen uit het Wegenregister filteren ten opzichte van de andere “echte” wandel-of fietswegen.</a:t>
                      </a:r>
                      <a:endParaRPr lang="nl-BE" sz="1000" dirty="0"/>
                    </a:p>
                  </a:txBody>
                  <a:tcPr marL="83981" marR="83981"/>
                </a:tc>
                <a:tc>
                  <a:txBody>
                    <a:bodyPr/>
                    <a:lstStyle/>
                    <a:p>
                      <a:r>
                        <a:rPr lang="nl-NL" sz="1100" kern="1200" dirty="0">
                          <a:solidFill>
                            <a:schemeClr val="dk1"/>
                          </a:solidFill>
                          <a:effectLst/>
                          <a:latin typeface="+mn-lt"/>
                          <a:ea typeface="+mn-ea"/>
                          <a:cs typeface="+mn-cs"/>
                        </a:rPr>
                        <a:t>Dit hangt af van de situatie. Bij </a:t>
                      </a:r>
                      <a:r>
                        <a:rPr lang="nl-NL" sz="1100" b="1" kern="1200" dirty="0">
                          <a:solidFill>
                            <a:schemeClr val="dk1"/>
                          </a:solidFill>
                          <a:effectLst/>
                          <a:latin typeface="+mn-lt"/>
                          <a:ea typeface="+mn-ea"/>
                          <a:cs typeface="+mn-cs"/>
                        </a:rPr>
                        <a:t>grote pleinen</a:t>
                      </a:r>
                      <a:r>
                        <a:rPr lang="nl-NL" sz="1100" kern="1200" dirty="0">
                          <a:solidFill>
                            <a:schemeClr val="dk1"/>
                          </a:solidFill>
                          <a:effectLst/>
                          <a:latin typeface="+mn-lt"/>
                          <a:ea typeface="+mn-ea"/>
                          <a:cs typeface="+mn-cs"/>
                        </a:rPr>
                        <a:t> (zoals bijvoorbeeld de Vrijdagsmarkt en Kouter in Gent) is </a:t>
                      </a:r>
                      <a:r>
                        <a:rPr lang="nl-NL" sz="1100" b="1" kern="1200" dirty="0">
                          <a:solidFill>
                            <a:schemeClr val="dk1"/>
                          </a:solidFill>
                          <a:effectLst/>
                          <a:latin typeface="+mn-lt"/>
                          <a:ea typeface="+mn-ea"/>
                          <a:cs typeface="+mn-cs"/>
                        </a:rPr>
                        <a:t>er veelal sprake van wegen/straten om het plein heen, die de naam van het plein dragen</a:t>
                      </a:r>
                      <a:r>
                        <a:rPr lang="nl-NL" sz="1100" kern="1200" dirty="0">
                          <a:solidFill>
                            <a:schemeClr val="dk1"/>
                          </a:solidFill>
                          <a:effectLst/>
                          <a:latin typeface="+mn-lt"/>
                          <a:ea typeface="+mn-ea"/>
                          <a:cs typeface="+mn-cs"/>
                        </a:rPr>
                        <a:t>. Deze wegen zijn over het algemeen ingetekend als </a:t>
                      </a:r>
                      <a:r>
                        <a:rPr lang="nl-NL" sz="1100" b="1" kern="1200" dirty="0">
                          <a:solidFill>
                            <a:schemeClr val="dk1"/>
                          </a:solidFill>
                          <a:effectLst/>
                          <a:latin typeface="+mn-lt"/>
                          <a:ea typeface="+mn-ea"/>
                          <a:cs typeface="+mn-cs"/>
                        </a:rPr>
                        <a:t>‘weg bestaande uit één rijbaan’.</a:t>
                      </a:r>
                      <a:endParaRPr lang="nl-BE" sz="1100" b="1" kern="1200" dirty="0">
                        <a:solidFill>
                          <a:schemeClr val="dk1"/>
                        </a:solidFill>
                        <a:effectLst/>
                        <a:latin typeface="+mn-lt"/>
                        <a:ea typeface="+mn-ea"/>
                        <a:cs typeface="+mn-cs"/>
                      </a:endParaRPr>
                    </a:p>
                    <a:p>
                      <a:r>
                        <a:rPr lang="nl-NL" sz="1100" kern="1200" dirty="0">
                          <a:solidFill>
                            <a:schemeClr val="dk1"/>
                          </a:solidFill>
                          <a:effectLst/>
                          <a:latin typeface="+mn-lt"/>
                          <a:ea typeface="+mn-ea"/>
                          <a:cs typeface="+mn-cs"/>
                        </a:rPr>
                        <a:t>Bij </a:t>
                      </a:r>
                      <a:r>
                        <a:rPr lang="nl-NL" sz="1100" b="1" kern="1200" dirty="0">
                          <a:solidFill>
                            <a:schemeClr val="dk1"/>
                          </a:solidFill>
                          <a:effectLst/>
                          <a:latin typeface="+mn-lt"/>
                          <a:ea typeface="+mn-ea"/>
                          <a:cs typeface="+mn-cs"/>
                        </a:rPr>
                        <a:t>kleinere pleinen</a:t>
                      </a:r>
                      <a:r>
                        <a:rPr lang="nl-NL" sz="1100" kern="1200" dirty="0">
                          <a:solidFill>
                            <a:schemeClr val="dk1"/>
                          </a:solidFill>
                          <a:effectLst/>
                          <a:latin typeface="+mn-lt"/>
                          <a:ea typeface="+mn-ea"/>
                          <a:cs typeface="+mn-cs"/>
                        </a:rPr>
                        <a:t> is er </a:t>
                      </a:r>
                      <a:r>
                        <a:rPr lang="nl-NL" sz="1100" b="1" kern="1200" dirty="0">
                          <a:solidFill>
                            <a:schemeClr val="dk1"/>
                          </a:solidFill>
                          <a:effectLst/>
                          <a:latin typeface="+mn-lt"/>
                          <a:ea typeface="+mn-ea"/>
                          <a:cs typeface="+mn-cs"/>
                        </a:rPr>
                        <a:t>meestal geen sprake van wegen/straten om het plein heen </a:t>
                      </a:r>
                      <a:r>
                        <a:rPr lang="nl-NL" sz="1100" kern="1200" dirty="0">
                          <a:solidFill>
                            <a:schemeClr val="dk1"/>
                          </a:solidFill>
                          <a:effectLst/>
                          <a:latin typeface="+mn-lt"/>
                          <a:ea typeface="+mn-ea"/>
                          <a:cs typeface="+mn-cs"/>
                        </a:rPr>
                        <a:t>en wordt er een </a:t>
                      </a:r>
                      <a:r>
                        <a:rPr lang="nl-NL" sz="1100" b="1" kern="1200" dirty="0">
                          <a:solidFill>
                            <a:schemeClr val="dk1"/>
                          </a:solidFill>
                          <a:effectLst/>
                          <a:latin typeface="+mn-lt"/>
                          <a:ea typeface="+mn-ea"/>
                          <a:cs typeface="+mn-cs"/>
                        </a:rPr>
                        <a:t>(virtueel) wegsegment </a:t>
                      </a:r>
                      <a:r>
                        <a:rPr lang="nl-NL" sz="1100" kern="1200" dirty="0">
                          <a:solidFill>
                            <a:schemeClr val="dk1"/>
                          </a:solidFill>
                          <a:effectLst/>
                          <a:latin typeface="+mn-lt"/>
                          <a:ea typeface="+mn-ea"/>
                          <a:cs typeface="+mn-cs"/>
                        </a:rPr>
                        <a:t>ingetekend die de naam van het plein draagt. Als het gaat om een plein dat enkel te voet of met de fiets toegankelijk is, kunnen er gevallen zijn waar dit wegsegment is gecodeerd als ‘wandel- of fietsweg’.</a:t>
                      </a:r>
                      <a:endParaRPr lang="nl-BE" sz="1100" kern="1200" dirty="0">
                        <a:solidFill>
                          <a:schemeClr val="dk1"/>
                        </a:solidFill>
                        <a:effectLst/>
                        <a:latin typeface="+mn-lt"/>
                        <a:ea typeface="+mn-ea"/>
                        <a:cs typeface="+mn-cs"/>
                      </a:endParaRPr>
                    </a:p>
                    <a:p>
                      <a:endParaRPr lang="nl-BE" sz="1000" b="1" dirty="0"/>
                    </a:p>
                  </a:txBody>
                  <a:tcPr marL="83981" marR="83981"/>
                </a:tc>
                <a:extLst>
                  <a:ext uri="{0D108BD9-81ED-4DB2-BD59-A6C34878D82A}">
                    <a16:rowId xmlns:a16="http://schemas.microsoft.com/office/drawing/2014/main" val="4216305033"/>
                  </a:ext>
                </a:extLst>
              </a:tr>
            </a:tbl>
          </a:graphicData>
        </a:graphic>
      </p:graphicFrame>
      <p:sp>
        <p:nvSpPr>
          <p:cNvPr id="2" name="Titel 1">
            <a:extLst>
              <a:ext uri="{FF2B5EF4-FFF2-40B4-BE49-F238E27FC236}">
                <a16:creationId xmlns:a16="http://schemas.microsoft.com/office/drawing/2014/main" id="{78FD0F97-48A4-45E4-A4B8-BE85F30CCCC8}"/>
              </a:ext>
            </a:extLst>
          </p:cNvPr>
          <p:cNvSpPr>
            <a:spLocks noGrp="1"/>
          </p:cNvSpPr>
          <p:nvPr>
            <p:ph type="title"/>
          </p:nvPr>
        </p:nvSpPr>
        <p:spPr/>
        <p:txBody>
          <a:bodyPr/>
          <a:lstStyle/>
          <a:p>
            <a:r>
              <a:rPr lang="nl-BE" dirty="0"/>
              <a:t>Vragen publieke review periode (2/2)</a:t>
            </a:r>
          </a:p>
        </p:txBody>
      </p:sp>
    </p:spTree>
    <p:extLst>
      <p:ext uri="{BB962C8B-B14F-4D97-AF65-F5344CB8AC3E}">
        <p14:creationId xmlns:p14="http://schemas.microsoft.com/office/powerpoint/2010/main" val="341234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nl-BE" dirty="0"/>
              <a:t>Inleiding OSLO </a:t>
            </a:r>
          </a:p>
          <a:p>
            <a:r>
              <a:rPr lang="nl-BE" dirty="0"/>
              <a:t>Traject OSLO Wegen</a:t>
            </a:r>
          </a:p>
          <a:p>
            <a:r>
              <a:rPr lang="nl-BE" dirty="0"/>
              <a:t>OSLO Wegen</a:t>
            </a:r>
          </a:p>
          <a:p>
            <a:pPr lvl="1"/>
            <a:r>
              <a:rPr lang="nl-BE" dirty="0"/>
              <a:t>Algemeen</a:t>
            </a:r>
          </a:p>
          <a:p>
            <a:pPr lvl="1"/>
            <a:r>
              <a:rPr lang="nl-BE" dirty="0"/>
              <a:t>User </a:t>
            </a:r>
            <a:r>
              <a:rPr lang="nl-BE" dirty="0" err="1"/>
              <a:t>stories</a:t>
            </a:r>
            <a:endParaRPr lang="nl-BE" dirty="0"/>
          </a:p>
          <a:p>
            <a:pPr lvl="1"/>
            <a:r>
              <a:rPr lang="nl-BE" dirty="0"/>
              <a:t>Vragen publieke review</a:t>
            </a:r>
          </a:p>
          <a:p>
            <a:pPr lvl="1"/>
            <a:r>
              <a:rPr lang="nl-BE" dirty="0"/>
              <a:t>Applicatieprofiel Wegenregister</a:t>
            </a:r>
          </a:p>
        </p:txBody>
      </p:sp>
      <p:sp>
        <p:nvSpPr>
          <p:cNvPr id="3" name="Title 2"/>
          <p:cNvSpPr>
            <a:spLocks noGrp="1"/>
          </p:cNvSpPr>
          <p:nvPr>
            <p:ph type="title"/>
          </p:nvPr>
        </p:nvSpPr>
        <p:spPr/>
        <p:txBody>
          <a:bodyPr/>
          <a:lstStyle/>
          <a:p>
            <a:r>
              <a:rPr lang="nl-BE" dirty="0"/>
              <a:t>AGENDA</a:t>
            </a:r>
          </a:p>
        </p:txBody>
      </p:sp>
      <p:sp>
        <p:nvSpPr>
          <p:cNvPr id="4" name="Footer Placeholder 3"/>
          <p:cNvSpPr>
            <a:spLocks noGrp="1"/>
          </p:cNvSpPr>
          <p:nvPr>
            <p:ph type="ftr" sz="quarter" idx="3"/>
          </p:nvPr>
        </p:nvSpPr>
        <p:spPr/>
        <p:txBody>
          <a:bodyPr/>
          <a:lstStyle/>
          <a:p>
            <a:r>
              <a:rPr lang="nl-BE"/>
              <a:t>Webcast OSLO Wegen dd. 26/06/2018</a:t>
            </a:r>
            <a:endParaRPr lang="nl-BE" dirty="0"/>
          </a:p>
        </p:txBody>
      </p:sp>
      <p:sp>
        <p:nvSpPr>
          <p:cNvPr id="5" name="Slide Number Placeholder 4"/>
          <p:cNvSpPr>
            <a:spLocks noGrp="1"/>
          </p:cNvSpPr>
          <p:nvPr>
            <p:ph type="sldNum" sz="quarter" idx="4"/>
          </p:nvPr>
        </p:nvSpPr>
        <p:spPr/>
        <p:txBody>
          <a:bodyPr/>
          <a:lstStyle/>
          <a:p>
            <a:fld id="{C9C406F6-A053-43CA-AEC8-FA3EEE83A3FB}" type="slidenum">
              <a:rPr lang="nl-BE" smtClean="0"/>
              <a:pPr/>
              <a:t>3</a:t>
            </a:fld>
            <a:endParaRPr lang="nl-BE" dirty="0"/>
          </a:p>
        </p:txBody>
      </p:sp>
    </p:spTree>
    <p:extLst>
      <p:ext uri="{BB962C8B-B14F-4D97-AF65-F5344CB8AC3E}">
        <p14:creationId xmlns:p14="http://schemas.microsoft.com/office/powerpoint/2010/main" val="1910088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93724A4-07A8-4114-AA8B-4D274BDBF921}"/>
              </a:ext>
            </a:extLst>
          </p:cNvPr>
          <p:cNvSpPr>
            <a:spLocks noGrp="1"/>
          </p:cNvSpPr>
          <p:nvPr>
            <p:ph type="title"/>
          </p:nvPr>
        </p:nvSpPr>
        <p:spPr/>
        <p:txBody>
          <a:bodyPr/>
          <a:lstStyle/>
          <a:p>
            <a:r>
              <a:rPr lang="nl-BE" dirty="0"/>
              <a:t>Applicatieprofiel Wegenregister</a:t>
            </a:r>
          </a:p>
        </p:txBody>
      </p:sp>
      <p:sp>
        <p:nvSpPr>
          <p:cNvPr id="5" name="Ondertitel 4">
            <a:extLst>
              <a:ext uri="{FF2B5EF4-FFF2-40B4-BE49-F238E27FC236}">
                <a16:creationId xmlns:a16="http://schemas.microsoft.com/office/drawing/2014/main" id="{87EC14D0-D035-410C-9F69-97512687BC96}"/>
              </a:ext>
            </a:extLst>
          </p:cNvPr>
          <p:cNvSpPr>
            <a:spLocks noGrp="1"/>
          </p:cNvSpPr>
          <p:nvPr>
            <p:ph type="subTitle" idx="1"/>
          </p:nvPr>
        </p:nvSpPr>
        <p:spPr/>
        <p:txBody>
          <a:bodyPr/>
          <a:lstStyle/>
          <a:p>
            <a:endParaRPr lang="nl-BE"/>
          </a:p>
        </p:txBody>
      </p:sp>
    </p:spTree>
    <p:extLst>
      <p:ext uri="{BB962C8B-B14F-4D97-AF65-F5344CB8AC3E}">
        <p14:creationId xmlns:p14="http://schemas.microsoft.com/office/powerpoint/2010/main" val="3968439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159CA09-72D7-43A0-8F50-767A0C04198D}"/>
              </a:ext>
            </a:extLst>
          </p:cNvPr>
          <p:cNvSpPr>
            <a:spLocks noGrp="1"/>
          </p:cNvSpPr>
          <p:nvPr>
            <p:ph type="title"/>
          </p:nvPr>
        </p:nvSpPr>
        <p:spPr/>
        <p:txBody>
          <a:bodyPr/>
          <a:lstStyle/>
          <a:p>
            <a:r>
              <a:rPr lang="nl-BE" dirty="0"/>
              <a:t>OSLO Wegen: Applicatieprofiel</a:t>
            </a:r>
          </a:p>
        </p:txBody>
      </p:sp>
      <p:sp>
        <p:nvSpPr>
          <p:cNvPr id="4" name="Tijdelijke aanduiding voor voettekst 3">
            <a:extLst>
              <a:ext uri="{FF2B5EF4-FFF2-40B4-BE49-F238E27FC236}">
                <a16:creationId xmlns:a16="http://schemas.microsoft.com/office/drawing/2014/main" id="{637E7642-2184-424C-B421-1DD07C5E6F17}"/>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D629192E-E329-4BCF-B71E-3C2A26C639A4}"/>
              </a:ext>
            </a:extLst>
          </p:cNvPr>
          <p:cNvSpPr>
            <a:spLocks noGrp="1"/>
          </p:cNvSpPr>
          <p:nvPr>
            <p:ph type="sldNum" sz="quarter" idx="4"/>
          </p:nvPr>
        </p:nvSpPr>
        <p:spPr/>
        <p:txBody>
          <a:bodyPr/>
          <a:lstStyle/>
          <a:p>
            <a:fld id="{C9C406F6-A053-43CA-AEC8-FA3EEE83A3FB}" type="slidenum">
              <a:rPr lang="nl-BE" smtClean="0"/>
              <a:pPr/>
              <a:t>31</a:t>
            </a:fld>
            <a:endParaRPr lang="nl-BE" dirty="0"/>
          </a:p>
        </p:txBody>
      </p:sp>
      <p:pic>
        <p:nvPicPr>
          <p:cNvPr id="6" name="Afbeelding 5">
            <a:extLst>
              <a:ext uri="{FF2B5EF4-FFF2-40B4-BE49-F238E27FC236}">
                <a16:creationId xmlns:a16="http://schemas.microsoft.com/office/drawing/2014/main" id="{E747F4BF-5BE7-4D06-82BE-63BCE6EDD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646"/>
            <a:ext cx="9906000" cy="5229237"/>
          </a:xfrm>
          <a:prstGeom prst="rect">
            <a:avLst/>
          </a:prstGeom>
        </p:spPr>
      </p:pic>
    </p:spTree>
    <p:extLst>
      <p:ext uri="{BB962C8B-B14F-4D97-AF65-F5344CB8AC3E}">
        <p14:creationId xmlns:p14="http://schemas.microsoft.com/office/powerpoint/2010/main" val="136439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voettekst 3">
            <a:extLst>
              <a:ext uri="{FF2B5EF4-FFF2-40B4-BE49-F238E27FC236}">
                <a16:creationId xmlns:a16="http://schemas.microsoft.com/office/drawing/2014/main" id="{B2A91804-A4EF-4DF9-9769-87CF32D49F38}"/>
              </a:ext>
            </a:extLst>
          </p:cNvPr>
          <p:cNvSpPr>
            <a:spLocks noGrp="1"/>
          </p:cNvSpPr>
          <p:nvPr>
            <p:ph type="ftr" sz="quarter" idx="3"/>
          </p:nvPr>
        </p:nvSpPr>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2D987C26-EF72-466A-9E83-C716DC9CFC15}"/>
              </a:ext>
            </a:extLst>
          </p:cNvPr>
          <p:cNvSpPr>
            <a:spLocks noGrp="1"/>
          </p:cNvSpPr>
          <p:nvPr>
            <p:ph type="sldNum" sz="quarter" idx="4"/>
          </p:nvPr>
        </p:nvSpPr>
        <p:spPr/>
        <p:txBody>
          <a:bodyPr/>
          <a:lstStyle/>
          <a:p>
            <a:fld id="{C9C406F6-A053-43CA-AEC8-FA3EEE83A3FB}" type="slidenum">
              <a:rPr lang="nl-BE" smtClean="0"/>
              <a:pPr/>
              <a:t>32</a:t>
            </a:fld>
            <a:endParaRPr lang="nl-BE" dirty="0"/>
          </a:p>
        </p:txBody>
      </p:sp>
      <p:pic>
        <p:nvPicPr>
          <p:cNvPr id="2" name="Afbeelding 1">
            <a:extLst>
              <a:ext uri="{FF2B5EF4-FFF2-40B4-BE49-F238E27FC236}">
                <a16:creationId xmlns:a16="http://schemas.microsoft.com/office/drawing/2014/main" id="{972D885E-2945-493E-A468-CAD05F5DD547}"/>
              </a:ext>
            </a:extLst>
          </p:cNvPr>
          <p:cNvPicPr>
            <a:picLocks noChangeAspect="1"/>
          </p:cNvPicPr>
          <p:nvPr/>
        </p:nvPicPr>
        <p:blipFill>
          <a:blip r:embed="rId2"/>
          <a:stretch>
            <a:fillRect/>
          </a:stretch>
        </p:blipFill>
        <p:spPr>
          <a:xfrm>
            <a:off x="1631156" y="0"/>
            <a:ext cx="6643688" cy="6858000"/>
          </a:xfrm>
          <a:prstGeom prst="rect">
            <a:avLst/>
          </a:prstGeom>
        </p:spPr>
      </p:pic>
    </p:spTree>
    <p:extLst>
      <p:ext uri="{BB962C8B-B14F-4D97-AF65-F5344CB8AC3E}">
        <p14:creationId xmlns:p14="http://schemas.microsoft.com/office/powerpoint/2010/main" val="1502125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3E3EDFB-9704-4332-A7EC-A0A1A15B0A32}"/>
              </a:ext>
            </a:extLst>
          </p:cNvPr>
          <p:cNvSpPr>
            <a:spLocks noGrp="1"/>
          </p:cNvSpPr>
          <p:nvPr>
            <p:ph type="title"/>
          </p:nvPr>
        </p:nvSpPr>
        <p:spPr>
          <a:xfrm>
            <a:off x="951888" y="2780908"/>
            <a:ext cx="8420101" cy="2794621"/>
          </a:xfrm>
        </p:spPr>
        <p:txBody>
          <a:bodyPr/>
          <a:lstStyle/>
          <a:p>
            <a:r>
              <a:rPr lang="nl-BE" dirty="0"/>
              <a:t>Vragen ???</a:t>
            </a:r>
            <a:br>
              <a:rPr lang="nl-BE" dirty="0"/>
            </a:br>
            <a:br>
              <a:rPr lang="nl-BE" dirty="0"/>
            </a:br>
            <a:r>
              <a:rPr lang="nl-BE" dirty="0"/>
              <a:t>Bedankt voor jullie input!</a:t>
            </a:r>
          </a:p>
        </p:txBody>
      </p:sp>
      <p:sp>
        <p:nvSpPr>
          <p:cNvPr id="4" name="Tijdelijke aanduiding voor voettekst 3">
            <a:extLst>
              <a:ext uri="{FF2B5EF4-FFF2-40B4-BE49-F238E27FC236}">
                <a16:creationId xmlns:a16="http://schemas.microsoft.com/office/drawing/2014/main" id="{F63D44B7-2161-4400-B0AF-B0747D47B27F}"/>
              </a:ext>
            </a:extLst>
          </p:cNvPr>
          <p:cNvSpPr>
            <a:spLocks noGrp="1"/>
          </p:cNvSpPr>
          <p:nvPr>
            <p:ph type="ftr" sz="quarter" idx="4294967295"/>
          </p:nvPr>
        </p:nvSpPr>
        <p:spPr>
          <a:xfrm>
            <a:off x="0" y="6605588"/>
            <a:ext cx="6083300" cy="176212"/>
          </a:xfrm>
        </p:spPr>
        <p:txBody>
          <a:bodyPr/>
          <a:lstStyle/>
          <a:p>
            <a:r>
              <a:rPr lang="nl-BE"/>
              <a:t>Webcast OSLO Wegen dd. 26/06/2018</a:t>
            </a:r>
            <a:endParaRPr lang="nl-BE" dirty="0"/>
          </a:p>
        </p:txBody>
      </p:sp>
      <p:sp>
        <p:nvSpPr>
          <p:cNvPr id="5" name="Tijdelijke aanduiding voor dianummer 4">
            <a:extLst>
              <a:ext uri="{FF2B5EF4-FFF2-40B4-BE49-F238E27FC236}">
                <a16:creationId xmlns:a16="http://schemas.microsoft.com/office/drawing/2014/main" id="{7729DF09-8AAD-4086-B439-C13CEE0F6AA8}"/>
              </a:ext>
            </a:extLst>
          </p:cNvPr>
          <p:cNvSpPr>
            <a:spLocks noGrp="1"/>
          </p:cNvSpPr>
          <p:nvPr>
            <p:ph type="sldNum" sz="quarter" idx="4294967295"/>
          </p:nvPr>
        </p:nvSpPr>
        <p:spPr>
          <a:xfrm>
            <a:off x="9167813" y="6559550"/>
            <a:ext cx="738187" cy="260350"/>
          </a:xfrm>
        </p:spPr>
        <p:txBody>
          <a:bodyPr/>
          <a:lstStyle/>
          <a:p>
            <a:fld id="{C9C406F6-A053-43CA-AEC8-FA3EEE83A3FB}" type="slidenum">
              <a:rPr lang="nl-BE" smtClean="0"/>
              <a:pPr/>
              <a:t>33</a:t>
            </a:fld>
            <a:endParaRPr lang="nl-BE" dirty="0"/>
          </a:p>
        </p:txBody>
      </p:sp>
      <p:pic>
        <p:nvPicPr>
          <p:cNvPr id="8" name="Picture 6">
            <a:extLst>
              <a:ext uri="{FF2B5EF4-FFF2-40B4-BE49-F238E27FC236}">
                <a16:creationId xmlns:a16="http://schemas.microsoft.com/office/drawing/2014/main" id="{6F189BC5-6944-4C45-A2DA-E065F6A1BF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986" y="260791"/>
            <a:ext cx="1274861" cy="1274861"/>
          </a:xfrm>
          <a:prstGeom prst="rect">
            <a:avLst/>
          </a:prstGeom>
        </p:spPr>
      </p:pic>
    </p:spTree>
    <p:extLst>
      <p:ext uri="{BB962C8B-B14F-4D97-AF65-F5344CB8AC3E}">
        <p14:creationId xmlns:p14="http://schemas.microsoft.com/office/powerpoint/2010/main" val="56159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ndertitel 3">
            <a:extLst>
              <a:ext uri="{FF2B5EF4-FFF2-40B4-BE49-F238E27FC236}">
                <a16:creationId xmlns:a16="http://schemas.microsoft.com/office/drawing/2014/main" id="{AA16F771-0372-40EC-A1D9-E7ADA08A6240}"/>
              </a:ext>
            </a:extLst>
          </p:cNvPr>
          <p:cNvSpPr>
            <a:spLocks noGrp="1"/>
          </p:cNvSpPr>
          <p:nvPr>
            <p:ph type="subTitle" idx="1"/>
          </p:nvPr>
        </p:nvSpPr>
        <p:spPr/>
        <p:txBody>
          <a:bodyPr/>
          <a:lstStyle/>
          <a:p>
            <a:r>
              <a:rPr lang="nl-BE" dirty="0"/>
              <a:t>Open Standaarden voor Linkende Overheden</a:t>
            </a:r>
          </a:p>
        </p:txBody>
      </p:sp>
      <p:sp>
        <p:nvSpPr>
          <p:cNvPr id="2" name="Titel 1">
            <a:extLst>
              <a:ext uri="{FF2B5EF4-FFF2-40B4-BE49-F238E27FC236}">
                <a16:creationId xmlns:a16="http://schemas.microsoft.com/office/drawing/2014/main" id="{AED7917B-3121-4D90-8498-CF675D7ADAE5}"/>
              </a:ext>
            </a:extLst>
          </p:cNvPr>
          <p:cNvSpPr>
            <a:spLocks noGrp="1"/>
          </p:cNvSpPr>
          <p:nvPr>
            <p:ph type="title"/>
          </p:nvPr>
        </p:nvSpPr>
        <p:spPr/>
        <p:txBody>
          <a:bodyPr/>
          <a:lstStyle/>
          <a:p>
            <a:r>
              <a:rPr lang="nl-BE" dirty="0"/>
              <a:t>Inleiding OSLO</a:t>
            </a:r>
          </a:p>
        </p:txBody>
      </p:sp>
    </p:spTree>
    <p:extLst>
      <p:ext uri="{BB962C8B-B14F-4D97-AF65-F5344CB8AC3E}">
        <p14:creationId xmlns:p14="http://schemas.microsoft.com/office/powerpoint/2010/main" val="337788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10" name="Shape 592">
            <a:extLst>
              <a:ext uri="{FF2B5EF4-FFF2-40B4-BE49-F238E27FC236}">
                <a16:creationId xmlns:a16="http://schemas.microsoft.com/office/drawing/2014/main" id="{F3BA2EC3-15C0-4D04-A33A-467B44EBC311}"/>
              </a:ext>
            </a:extLst>
          </p:cNvPr>
          <p:cNvSpPr/>
          <p:nvPr/>
        </p:nvSpPr>
        <p:spPr>
          <a:xfrm>
            <a:off x="1142690" y="1896187"/>
            <a:ext cx="7729008" cy="3919936"/>
          </a:xfrm>
          <a:prstGeom prst="rect">
            <a:avLst/>
          </a:prstGeom>
          <a:solidFill>
            <a:schemeClr val="bg1">
              <a:lumMod val="95000"/>
            </a:schemeClr>
          </a:solidFill>
          <a:ln w="114300" cap="sq" cmpd="sng">
            <a:solidFill>
              <a:srgbClr val="D8D8D8"/>
            </a:solidFill>
            <a:prstDash val="solid"/>
            <a:miter lim="8000"/>
            <a:headEnd type="none" w="med" len="med"/>
            <a:tailEnd type="none" w="med" len="med"/>
          </a:ln>
        </p:spPr>
        <p:txBody>
          <a:bodyPr wrap="square" lIns="37131" tIns="37131" rIns="37131" bIns="37131" anchor="ctr" anchorCtr="0">
            <a:noAutofit/>
          </a:bodyPr>
          <a:lstStyle/>
          <a:p>
            <a:endParaRPr sz="1463" dirty="0"/>
          </a:p>
        </p:txBody>
      </p:sp>
      <p:pic>
        <p:nvPicPr>
          <p:cNvPr id="11" name="Picture 10">
            <a:extLst>
              <a:ext uri="{FF2B5EF4-FFF2-40B4-BE49-F238E27FC236}">
                <a16:creationId xmlns:a16="http://schemas.microsoft.com/office/drawing/2014/main" id="{7B8CF44F-A53A-4783-8309-A712FBDFC753}"/>
              </a:ext>
            </a:extLst>
          </p:cNvPr>
          <p:cNvPicPr>
            <a:picLocks noChangeAspect="1"/>
          </p:cNvPicPr>
          <p:nvPr/>
        </p:nvPicPr>
        <p:blipFill rotWithShape="1">
          <a:blip r:embed="rId3">
            <a:extLst>
              <a:ext uri="{28A0092B-C50C-407E-A947-70E740481C1C}">
                <a14:useLocalDpi xmlns:a14="http://schemas.microsoft.com/office/drawing/2010/main" val="0"/>
              </a:ext>
            </a:extLst>
          </a:blip>
          <a:srcRect b="19244"/>
          <a:stretch/>
        </p:blipFill>
        <p:spPr>
          <a:xfrm>
            <a:off x="1259703" y="1895258"/>
            <a:ext cx="8646298" cy="3199890"/>
          </a:xfrm>
          <a:prstGeom prst="rect">
            <a:avLst/>
          </a:prstGeom>
        </p:spPr>
      </p:pic>
      <p:sp>
        <p:nvSpPr>
          <p:cNvPr id="12" name="Rectangle 11">
            <a:extLst>
              <a:ext uri="{FF2B5EF4-FFF2-40B4-BE49-F238E27FC236}">
                <a16:creationId xmlns:a16="http://schemas.microsoft.com/office/drawing/2014/main" id="{BFFE5514-4B97-42F2-83F3-CF93C8428BAB}"/>
              </a:ext>
            </a:extLst>
          </p:cNvPr>
          <p:cNvSpPr/>
          <p:nvPr/>
        </p:nvSpPr>
        <p:spPr>
          <a:xfrm>
            <a:off x="5647691" y="4870088"/>
            <a:ext cx="819091" cy="225061"/>
          </a:xfrm>
          <a:prstGeom prst="rect">
            <a:avLst/>
          </a:prstGeom>
          <a:solidFill>
            <a:srgbClr val="F2F2F2"/>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975">
              <a:latin typeface="FlandersArtSans-Regular"/>
              <a:ea typeface="FlandersArtSans-Regular"/>
              <a:cs typeface="FlandersArtSans-Regular"/>
              <a:sym typeface="FlandersArtSans-Regular"/>
            </a:endParaRPr>
          </a:p>
        </p:txBody>
      </p:sp>
      <p:sp>
        <p:nvSpPr>
          <p:cNvPr id="13" name="Rectangle 12">
            <a:extLst>
              <a:ext uri="{FF2B5EF4-FFF2-40B4-BE49-F238E27FC236}">
                <a16:creationId xmlns:a16="http://schemas.microsoft.com/office/drawing/2014/main" id="{3F038044-3982-4B39-8B08-FB78FC01CB42}"/>
              </a:ext>
            </a:extLst>
          </p:cNvPr>
          <p:cNvSpPr/>
          <p:nvPr/>
        </p:nvSpPr>
        <p:spPr>
          <a:xfrm>
            <a:off x="5647691" y="4870088"/>
            <a:ext cx="819091" cy="225061"/>
          </a:xfrm>
          <a:prstGeom prst="rect">
            <a:avLst/>
          </a:prstGeom>
          <a:solidFill>
            <a:srgbClr val="F2F2F2"/>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975">
              <a:latin typeface="FlandersArtSans-Regular"/>
              <a:ea typeface="FlandersArtSans-Regular"/>
              <a:cs typeface="FlandersArtSans-Regular"/>
              <a:sym typeface="FlandersArtSans-Regular"/>
            </a:endParaRPr>
          </a:p>
        </p:txBody>
      </p:sp>
      <p:sp>
        <p:nvSpPr>
          <p:cNvPr id="14" name="TextBox 13">
            <a:extLst>
              <a:ext uri="{FF2B5EF4-FFF2-40B4-BE49-F238E27FC236}">
                <a16:creationId xmlns:a16="http://schemas.microsoft.com/office/drawing/2014/main" id="{5C797924-0302-48F9-9AE8-E1FBB9EE4B53}"/>
              </a:ext>
            </a:extLst>
          </p:cNvPr>
          <p:cNvSpPr txBox="1"/>
          <p:nvPr/>
        </p:nvSpPr>
        <p:spPr>
          <a:xfrm>
            <a:off x="1610744" y="5207740"/>
            <a:ext cx="2081580" cy="3000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err="1">
                <a:solidFill>
                  <a:srgbClr val="2B92BE"/>
                </a:solidFill>
                <a:sym typeface="FlandersArtSans-Regular"/>
              </a:rPr>
              <a:t>Local</a:t>
            </a:r>
            <a:r>
              <a:rPr lang="nl-BE" sz="1462" b="1" dirty="0">
                <a:solidFill>
                  <a:srgbClr val="2B92BE"/>
                </a:solidFill>
                <a:sym typeface="FlandersArtSans-Regular"/>
              </a:rPr>
              <a:t> </a:t>
            </a:r>
            <a:r>
              <a:rPr lang="nl-BE" sz="1462" b="1" dirty="0" err="1">
                <a:solidFill>
                  <a:srgbClr val="2B92BE"/>
                </a:solidFill>
                <a:sym typeface="FlandersArtSans-Regular"/>
              </a:rPr>
              <a:t>government</a:t>
            </a:r>
            <a:endParaRPr lang="nl-BE" sz="1462" b="1" dirty="0">
              <a:solidFill>
                <a:srgbClr val="2B92BE"/>
              </a:solidFill>
              <a:sym typeface="FlandersArtSans-Regular"/>
            </a:endParaRPr>
          </a:p>
        </p:txBody>
      </p:sp>
      <p:sp>
        <p:nvSpPr>
          <p:cNvPr id="15" name="TextBox 14">
            <a:extLst>
              <a:ext uri="{FF2B5EF4-FFF2-40B4-BE49-F238E27FC236}">
                <a16:creationId xmlns:a16="http://schemas.microsoft.com/office/drawing/2014/main" id="{28A31303-6EFC-453F-9002-CD4F401DA144}"/>
              </a:ext>
            </a:extLst>
          </p:cNvPr>
          <p:cNvSpPr txBox="1"/>
          <p:nvPr/>
        </p:nvSpPr>
        <p:spPr>
          <a:xfrm>
            <a:off x="3632162" y="5096626"/>
            <a:ext cx="2357799" cy="5250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a:solidFill>
                  <a:srgbClr val="2B92BE"/>
                </a:solidFill>
                <a:sym typeface="FlandersArtSans-Regular"/>
              </a:rPr>
              <a:t>&gt; 1000 </a:t>
            </a:r>
            <a:br>
              <a:rPr lang="nl-BE" sz="1462" b="1" dirty="0">
                <a:solidFill>
                  <a:srgbClr val="2B92BE"/>
                </a:solidFill>
                <a:sym typeface="FlandersArtSans-Regular"/>
              </a:rPr>
            </a:br>
            <a:r>
              <a:rPr lang="nl-BE" sz="1462" b="1" dirty="0">
                <a:solidFill>
                  <a:srgbClr val="2B92BE"/>
                </a:solidFill>
                <a:sym typeface="FlandersArtSans-Regular"/>
              </a:rPr>
              <a:t>  public services</a:t>
            </a:r>
          </a:p>
        </p:txBody>
      </p:sp>
      <p:sp>
        <p:nvSpPr>
          <p:cNvPr id="16" name="TextBox 15">
            <a:extLst>
              <a:ext uri="{FF2B5EF4-FFF2-40B4-BE49-F238E27FC236}">
                <a16:creationId xmlns:a16="http://schemas.microsoft.com/office/drawing/2014/main" id="{2520E459-8A54-449C-86CF-84E6829975BB}"/>
              </a:ext>
            </a:extLst>
          </p:cNvPr>
          <p:cNvSpPr txBox="1"/>
          <p:nvPr/>
        </p:nvSpPr>
        <p:spPr>
          <a:xfrm>
            <a:off x="5179669" y="5090117"/>
            <a:ext cx="2357799" cy="7500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a:solidFill>
                  <a:srgbClr val="2B92BE"/>
                </a:solidFill>
                <a:sym typeface="FlandersArtSans-Regular"/>
              </a:rPr>
              <a:t>&gt; 250 </a:t>
            </a:r>
            <a:br>
              <a:rPr lang="nl-BE" sz="1462" b="1" dirty="0">
                <a:solidFill>
                  <a:srgbClr val="2B92BE"/>
                </a:solidFill>
                <a:sym typeface="FlandersArtSans-Regular"/>
              </a:rPr>
            </a:br>
            <a:r>
              <a:rPr lang="nl-BE" sz="1462" b="1" dirty="0">
                <a:solidFill>
                  <a:srgbClr val="2B92BE"/>
                </a:solidFill>
                <a:sym typeface="FlandersArtSans-Regular"/>
              </a:rPr>
              <a:t>   Information </a:t>
            </a:r>
            <a:br>
              <a:rPr lang="nl-BE" sz="1462" b="1" dirty="0">
                <a:solidFill>
                  <a:srgbClr val="2B92BE"/>
                </a:solidFill>
                <a:sym typeface="FlandersArtSans-Regular"/>
              </a:rPr>
            </a:br>
            <a:r>
              <a:rPr lang="nl-BE" sz="1462" b="1" dirty="0">
                <a:solidFill>
                  <a:srgbClr val="2B92BE"/>
                </a:solidFill>
                <a:sym typeface="FlandersArtSans-Regular"/>
              </a:rPr>
              <a:t>   </a:t>
            </a:r>
            <a:r>
              <a:rPr lang="nl-BE" sz="1462" b="1" dirty="0">
                <a:solidFill>
                  <a:srgbClr val="2B92BE"/>
                </a:solidFill>
              </a:rPr>
              <a:t>S</a:t>
            </a:r>
            <a:r>
              <a:rPr lang="nl-BE" sz="1462" b="1" dirty="0">
                <a:solidFill>
                  <a:srgbClr val="2B92BE"/>
                </a:solidFill>
                <a:sym typeface="FlandersArtSans-Regular"/>
              </a:rPr>
              <a:t>ystems</a:t>
            </a:r>
          </a:p>
        </p:txBody>
      </p:sp>
      <p:sp>
        <p:nvSpPr>
          <p:cNvPr id="17" name="TextBox 16">
            <a:extLst>
              <a:ext uri="{FF2B5EF4-FFF2-40B4-BE49-F238E27FC236}">
                <a16:creationId xmlns:a16="http://schemas.microsoft.com/office/drawing/2014/main" id="{A095EF84-6679-422C-BCEC-4DA340AB4C96}"/>
              </a:ext>
            </a:extLst>
          </p:cNvPr>
          <p:cNvSpPr txBox="1"/>
          <p:nvPr/>
        </p:nvSpPr>
        <p:spPr>
          <a:xfrm>
            <a:off x="6349769" y="5103603"/>
            <a:ext cx="1466842" cy="3000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a:solidFill>
                  <a:srgbClr val="2B92BE"/>
                </a:solidFill>
                <a:sym typeface="FlandersArtSans-Regular"/>
              </a:rPr>
              <a:t># </a:t>
            </a:r>
            <a:r>
              <a:rPr lang="nl-BE" sz="1462" b="1" dirty="0" err="1">
                <a:solidFill>
                  <a:srgbClr val="2B92BE"/>
                </a:solidFill>
                <a:sym typeface="FlandersArtSans-Regular"/>
              </a:rPr>
              <a:t>administrations</a:t>
            </a:r>
            <a:endParaRPr lang="nl-BE" sz="1462" b="1" dirty="0">
              <a:solidFill>
                <a:srgbClr val="2B92BE"/>
              </a:solidFill>
              <a:sym typeface="FlandersArtSans-Regular"/>
            </a:endParaRPr>
          </a:p>
        </p:txBody>
      </p:sp>
      <p:sp>
        <p:nvSpPr>
          <p:cNvPr id="3" name="Title 2"/>
          <p:cNvSpPr>
            <a:spLocks noGrp="1"/>
          </p:cNvSpPr>
          <p:nvPr>
            <p:ph type="title"/>
          </p:nvPr>
        </p:nvSpPr>
        <p:spPr/>
        <p:txBody>
          <a:bodyPr/>
          <a:lstStyle/>
          <a:p>
            <a:r>
              <a:rPr lang="nl-BE" b="1" dirty="0">
                <a:latin typeface="Calibri"/>
                <a:ea typeface="Calibri"/>
                <a:cs typeface="Calibri"/>
                <a:sym typeface="Calibri"/>
              </a:rPr>
              <a:t>Wat is OSLO?</a:t>
            </a:r>
            <a:br>
              <a:rPr lang="nl-BE" b="1" dirty="0">
                <a:latin typeface="Calibri"/>
                <a:ea typeface="Calibri"/>
                <a:cs typeface="Calibri"/>
                <a:sym typeface="Calibri"/>
              </a:rPr>
            </a:br>
            <a:r>
              <a:rPr lang="nl-BE" sz="2275" b="1" dirty="0">
                <a:solidFill>
                  <a:schemeClr val="tx2"/>
                </a:solidFill>
                <a:latin typeface="Calibri"/>
                <a:ea typeface="Calibri"/>
                <a:cs typeface="Calibri"/>
                <a:sym typeface="Calibri"/>
              </a:rPr>
              <a:t>Grassroots initiatief</a:t>
            </a:r>
            <a:endParaRPr lang="en-US" dirty="0">
              <a:solidFill>
                <a:schemeClr val="tx2"/>
              </a:solidFill>
            </a:endParaRPr>
          </a:p>
        </p:txBody>
      </p:sp>
    </p:spTree>
    <p:extLst>
      <p:ext uri="{BB962C8B-B14F-4D97-AF65-F5344CB8AC3E}">
        <p14:creationId xmlns:p14="http://schemas.microsoft.com/office/powerpoint/2010/main" val="1247402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5" name="Shape 475"/>
          <p:cNvPicPr preferRelativeResize="0"/>
          <p:nvPr/>
        </p:nvPicPr>
        <p:blipFill rotWithShape="1">
          <a:blip r:embed="rId3">
            <a:alphaModFix/>
          </a:blip>
          <a:srcRect l="49702" t="49694" r="12756"/>
          <a:stretch/>
        </p:blipFill>
        <p:spPr>
          <a:xfrm rot="798508">
            <a:off x="4598134" y="2532061"/>
            <a:ext cx="3521417" cy="2694038"/>
          </a:xfrm>
          <a:prstGeom prst="rect">
            <a:avLst/>
          </a:prstGeom>
          <a:solidFill>
            <a:srgbClr val="EEEEEE"/>
          </a:solidFill>
          <a:ln w="114300" cap="sq" cmpd="sng">
            <a:solidFill>
              <a:srgbClr val="D8D8D8"/>
            </a:solidFill>
            <a:prstDash val="solid"/>
            <a:miter lim="8000"/>
            <a:headEnd type="none" w="sm" len="sm"/>
            <a:tailEnd type="none" w="sm" len="sm"/>
          </a:ln>
        </p:spPr>
      </p:pic>
      <p:pic>
        <p:nvPicPr>
          <p:cNvPr id="476" name="Shape 476"/>
          <p:cNvPicPr preferRelativeResize="0"/>
          <p:nvPr/>
        </p:nvPicPr>
        <p:blipFill rotWithShape="1">
          <a:blip r:embed="rId4">
            <a:alphaModFix/>
          </a:blip>
          <a:srcRect t="54175"/>
          <a:stretch/>
        </p:blipFill>
        <p:spPr>
          <a:xfrm rot="3284585">
            <a:off x="7974832" y="2867599"/>
            <a:ext cx="736266" cy="329897"/>
          </a:xfrm>
          <a:prstGeom prst="rect">
            <a:avLst/>
          </a:prstGeom>
          <a:noFill/>
          <a:ln>
            <a:noFill/>
          </a:ln>
        </p:spPr>
      </p:pic>
      <p:pic>
        <p:nvPicPr>
          <p:cNvPr id="477" name="Shape 477"/>
          <p:cNvPicPr preferRelativeResize="0"/>
          <p:nvPr/>
        </p:nvPicPr>
        <p:blipFill rotWithShape="1">
          <a:blip r:embed="rId4">
            <a:alphaModFix/>
          </a:blip>
          <a:srcRect b="50660"/>
          <a:stretch/>
        </p:blipFill>
        <p:spPr>
          <a:xfrm rot="2904028">
            <a:off x="4084707" y="4639186"/>
            <a:ext cx="736227" cy="355280"/>
          </a:xfrm>
          <a:prstGeom prst="rect">
            <a:avLst/>
          </a:prstGeom>
          <a:noFill/>
          <a:ln>
            <a:noFill/>
          </a:ln>
        </p:spPr>
      </p:pic>
      <p:sp>
        <p:nvSpPr>
          <p:cNvPr id="478" name="Shape 478"/>
          <p:cNvSpPr/>
          <p:nvPr/>
        </p:nvSpPr>
        <p:spPr>
          <a:xfrm>
            <a:off x="1793651" y="1966337"/>
            <a:ext cx="2691298" cy="39199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7131" tIns="37131" rIns="37131" bIns="37131" anchor="ctr" anchorCtr="0">
            <a:noAutofit/>
          </a:bodyPr>
          <a:lstStyle/>
          <a:p>
            <a:endParaRPr sz="1463"/>
          </a:p>
        </p:txBody>
      </p:sp>
      <p:grpSp>
        <p:nvGrpSpPr>
          <p:cNvPr id="479" name="Shape 479"/>
          <p:cNvGrpSpPr/>
          <p:nvPr/>
        </p:nvGrpSpPr>
        <p:grpSpPr>
          <a:xfrm>
            <a:off x="1923387" y="2095759"/>
            <a:ext cx="2443570" cy="3672866"/>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481" name="Shape 481"/>
            <p:cNvSpPr txBox="1"/>
            <p:nvPr/>
          </p:nvSpPr>
          <p:spPr>
            <a:xfrm>
              <a:off x="0" y="3883354"/>
              <a:ext cx="3007471" cy="637096"/>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en-US" sz="975">
                  <a:solidFill>
                    <a:schemeClr val="dk1"/>
                  </a:solidFill>
                </a:rPr>
                <a:t>Impact op kwaliteit en efficiëntie dienstverlening</a:t>
              </a:r>
              <a:endParaRPr sz="975">
                <a:solidFill>
                  <a:schemeClr val="dk1"/>
                </a:solidFill>
              </a:endParaRP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483" name="Shape 483"/>
            <p:cNvSpPr txBox="1"/>
            <p:nvPr/>
          </p:nvSpPr>
          <p:spPr>
            <a:xfrm>
              <a:off x="0" y="2913056"/>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en-US" sz="975">
                  <a:solidFill>
                    <a:schemeClr val="dk1"/>
                  </a:solidFill>
                </a:rPr>
                <a:t>Meervoudige kosten om informatie te koppelen</a:t>
              </a:r>
              <a:endParaRPr sz="975">
                <a:solidFill>
                  <a:schemeClr val="dk1"/>
                </a:solidFill>
              </a:endParaRP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485" name="Shape 485"/>
            <p:cNvSpPr txBox="1"/>
            <p:nvPr/>
          </p:nvSpPr>
          <p:spPr>
            <a:xfrm>
              <a:off x="0" y="1942758"/>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en-US" sz="975">
                  <a:solidFill>
                    <a:schemeClr val="dk1"/>
                  </a:solidFill>
                </a:rPr>
                <a:t>Authentieke bronnen bestaan als silo’s</a:t>
              </a:r>
              <a:endParaRPr sz="975">
                <a:solidFill>
                  <a:schemeClr val="dk1"/>
                </a:solidFill>
              </a:endParaRP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487" name="Shape 487"/>
            <p:cNvSpPr txBox="1"/>
            <p:nvPr/>
          </p:nvSpPr>
          <p:spPr>
            <a:xfrm>
              <a:off x="0" y="97246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en-US" sz="975">
                  <a:solidFill>
                    <a:schemeClr val="dk1"/>
                  </a:solidFill>
                </a:rPr>
                <a:t>Informatie wordt gestructureerd/gemodelleerd vanuit 1 perspectief</a:t>
              </a:r>
              <a:endParaRPr sz="975">
                <a:solidFill>
                  <a:schemeClr val="dk1"/>
                </a:solidFill>
              </a:endParaRP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489" name="Shape 489"/>
            <p:cNvSpPr txBox="1"/>
            <p:nvPr/>
          </p:nvSpPr>
          <p:spPr>
            <a:xfrm>
              <a:off x="0" y="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en-US" sz="975">
                  <a:solidFill>
                    <a:schemeClr val="dk1"/>
                  </a:solidFill>
                </a:rPr>
                <a:t>Applicaties kijken naar de reële wereld vanuit verschillende perspectieven</a:t>
              </a:r>
              <a:endParaRPr sz="975">
                <a:solidFill>
                  <a:schemeClr val="dk1"/>
                </a:solidFill>
              </a:endParaRPr>
            </a:p>
          </p:txBody>
        </p:sp>
      </p:grpSp>
      <p:pic>
        <p:nvPicPr>
          <p:cNvPr id="490" name="Shape 490"/>
          <p:cNvPicPr preferRelativeResize="0"/>
          <p:nvPr/>
        </p:nvPicPr>
        <p:blipFill rotWithShape="1">
          <a:blip r:embed="rId4">
            <a:alphaModFix/>
          </a:blip>
          <a:srcRect t="54175"/>
          <a:stretch/>
        </p:blipFill>
        <p:spPr>
          <a:xfrm rot="1779615">
            <a:off x="1534618" y="5613317"/>
            <a:ext cx="736266" cy="329897"/>
          </a:xfrm>
          <a:prstGeom prst="rect">
            <a:avLst/>
          </a:prstGeom>
          <a:noFill/>
          <a:ln>
            <a:noFill/>
          </a:ln>
        </p:spPr>
      </p:pic>
      <p:pic>
        <p:nvPicPr>
          <p:cNvPr id="491" name="Shape 491"/>
          <p:cNvPicPr preferRelativeResize="0"/>
          <p:nvPr/>
        </p:nvPicPr>
        <p:blipFill rotWithShape="1">
          <a:blip r:embed="rId4">
            <a:alphaModFix/>
          </a:blip>
          <a:srcRect b="50660"/>
          <a:stretch/>
        </p:blipFill>
        <p:spPr>
          <a:xfrm rot="1346519">
            <a:off x="4089599" y="1836977"/>
            <a:ext cx="736227" cy="355280"/>
          </a:xfrm>
          <a:prstGeom prst="rect">
            <a:avLst/>
          </a:prstGeom>
          <a:noFill/>
          <a:ln>
            <a:noFill/>
          </a:ln>
        </p:spPr>
      </p:pic>
      <p:sp>
        <p:nvSpPr>
          <p:cNvPr id="4" name="Title 3"/>
          <p:cNvSpPr>
            <a:spLocks noGrp="1"/>
          </p:cNvSpPr>
          <p:nvPr>
            <p:ph type="title"/>
          </p:nvPr>
        </p:nvSpPr>
        <p:spPr/>
        <p:txBody>
          <a:bodyPr/>
          <a:lstStyle/>
          <a:p>
            <a:r>
              <a:rPr lang="nl-BE" b="1" dirty="0">
                <a:latin typeface="Calibri"/>
                <a:ea typeface="Calibri"/>
                <a:cs typeface="Calibri"/>
                <a:sym typeface="Calibri"/>
              </a:rPr>
              <a:t>Wat is OSLO?</a:t>
            </a:r>
            <a:br>
              <a:rPr lang="nl-BE" b="1" dirty="0">
                <a:latin typeface="Calibri"/>
                <a:ea typeface="Calibri"/>
                <a:cs typeface="Calibri"/>
                <a:sym typeface="Calibri"/>
              </a:rPr>
            </a:br>
            <a:r>
              <a:rPr lang="nl-BE" sz="2275" b="1" dirty="0">
                <a:solidFill>
                  <a:schemeClr val="tx2"/>
                </a:solidFill>
                <a:latin typeface="Calibri"/>
                <a:ea typeface="Calibri"/>
                <a:cs typeface="Calibri"/>
                <a:sym typeface="Calibri"/>
              </a:rPr>
              <a:t>Motivatie</a:t>
            </a:r>
            <a:endParaRPr lang="en-US" sz="2275" dirty="0"/>
          </a:p>
        </p:txBody>
      </p:sp>
    </p:spTree>
    <p:extLst>
      <p:ext uri="{BB962C8B-B14F-4D97-AF65-F5344CB8AC3E}">
        <p14:creationId xmlns:p14="http://schemas.microsoft.com/office/powerpoint/2010/main" val="179804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510" name="Shape 510"/>
          <p:cNvPicPr preferRelativeResize="0"/>
          <p:nvPr/>
        </p:nvPicPr>
        <p:blipFill rotWithShape="1">
          <a:blip r:embed="rId3">
            <a:alphaModFix/>
          </a:blip>
          <a:srcRect l="55245" t="26794" r="13775"/>
          <a:stretch/>
        </p:blipFill>
        <p:spPr>
          <a:xfrm>
            <a:off x="3382492" y="2646490"/>
            <a:ext cx="2026151" cy="2607213"/>
          </a:xfrm>
          <a:prstGeom prst="rect">
            <a:avLst/>
          </a:prstGeom>
          <a:solidFill>
            <a:srgbClr val="EEEEEE"/>
          </a:solidFill>
          <a:ln w="6350" cap="sq" cmpd="sng">
            <a:solidFill>
              <a:srgbClr val="D8D8D8"/>
            </a:solidFill>
            <a:prstDash val="solid"/>
            <a:miter lim="8000"/>
            <a:headEnd type="none" w="sm" len="sm"/>
            <a:tailEnd type="none" w="sm" len="sm"/>
          </a:ln>
        </p:spPr>
      </p:pic>
      <p:grpSp>
        <p:nvGrpSpPr>
          <p:cNvPr id="501" name="Shape 501"/>
          <p:cNvGrpSpPr/>
          <p:nvPr/>
        </p:nvGrpSpPr>
        <p:grpSpPr>
          <a:xfrm>
            <a:off x="982676" y="2155103"/>
            <a:ext cx="2212997" cy="3542407"/>
            <a:chOff x="0" y="31108"/>
            <a:chExt cx="2723689" cy="4359885"/>
          </a:xfrm>
        </p:grpSpPr>
        <p:sp>
          <p:nvSpPr>
            <p:cNvPr id="502" name="Shape 502"/>
            <p:cNvSpPr/>
            <p:nvPr/>
          </p:nvSpPr>
          <p:spPr>
            <a:xfrm>
              <a:off x="0" y="3602791"/>
              <a:ext cx="2723689" cy="788202"/>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503" name="Shape 503"/>
            <p:cNvSpPr txBox="1"/>
            <p:nvPr/>
          </p:nvSpPr>
          <p:spPr>
            <a:xfrm>
              <a:off x="0" y="3602791"/>
              <a:ext cx="2723689" cy="788202"/>
            </a:xfrm>
            <a:prstGeom prst="rect">
              <a:avLst/>
            </a:prstGeom>
            <a:noFill/>
            <a:ln>
              <a:noFill/>
            </a:ln>
          </p:spPr>
          <p:txBody>
            <a:bodyPr spcFirstLastPara="1" wrap="square" lIns="92442" tIns="92442" rIns="92442" bIns="92442" anchor="ctr" anchorCtr="0">
              <a:noAutofit/>
            </a:bodyPr>
            <a:lstStyle/>
            <a:p>
              <a:pPr algn="ctr">
                <a:lnSpc>
                  <a:spcPct val="90000"/>
                </a:lnSpc>
                <a:buClr>
                  <a:schemeClr val="dk1"/>
                </a:buClr>
              </a:pPr>
              <a:r>
                <a:rPr lang="en-US" sz="1300">
                  <a:solidFill>
                    <a:schemeClr val="dk1"/>
                  </a:solidFill>
                </a:rPr>
                <a:t>Ontwikkelen van OSLO² enabled informatieproducten</a:t>
              </a:r>
              <a:endParaRPr sz="1300">
                <a:solidFill>
                  <a:schemeClr val="dk1"/>
                </a:solidFill>
              </a:endParaRPr>
            </a:p>
          </p:txBody>
        </p:sp>
        <p:sp>
          <p:nvSpPr>
            <p:cNvPr id="504" name="Shape 504"/>
            <p:cNvSpPr/>
            <p:nvPr/>
          </p:nvSpPr>
          <p:spPr>
            <a:xfrm rot="10800000">
              <a:off x="0" y="2402359"/>
              <a:ext cx="2723689" cy="1212255"/>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505" name="Shape 505"/>
            <p:cNvSpPr txBox="1"/>
            <p:nvPr/>
          </p:nvSpPr>
          <p:spPr>
            <a:xfrm>
              <a:off x="0" y="2402359"/>
              <a:ext cx="2723689" cy="787687"/>
            </a:xfrm>
            <a:prstGeom prst="rect">
              <a:avLst/>
            </a:prstGeom>
            <a:noFill/>
            <a:ln>
              <a:noFill/>
            </a:ln>
          </p:spPr>
          <p:txBody>
            <a:bodyPr spcFirstLastPara="1" wrap="square" lIns="92442" tIns="92442" rIns="92442" bIns="92442" anchor="ctr" anchorCtr="0">
              <a:noAutofit/>
            </a:bodyPr>
            <a:lstStyle/>
            <a:p>
              <a:pPr algn="ctr">
                <a:lnSpc>
                  <a:spcPct val="90000"/>
                </a:lnSpc>
                <a:buClr>
                  <a:schemeClr val="dk1"/>
                </a:buClr>
              </a:pPr>
              <a:r>
                <a:rPr lang="en-US" sz="1300">
                  <a:solidFill>
                    <a:schemeClr val="dk1"/>
                  </a:solidFill>
                </a:rPr>
                <a:t>Ondersteunen van stelselwerking over bestuursniveau’s heen</a:t>
              </a:r>
              <a:endParaRPr sz="1462"/>
            </a:p>
          </p:txBody>
        </p:sp>
        <p:sp>
          <p:nvSpPr>
            <p:cNvPr id="506" name="Shape 506"/>
            <p:cNvSpPr/>
            <p:nvPr/>
          </p:nvSpPr>
          <p:spPr>
            <a:xfrm rot="10800000">
              <a:off x="0" y="1201926"/>
              <a:ext cx="2723689" cy="1212255"/>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507" name="Shape 507"/>
            <p:cNvSpPr txBox="1"/>
            <p:nvPr/>
          </p:nvSpPr>
          <p:spPr>
            <a:xfrm>
              <a:off x="0" y="1201926"/>
              <a:ext cx="2723689" cy="787687"/>
            </a:xfrm>
            <a:prstGeom prst="rect">
              <a:avLst/>
            </a:prstGeom>
            <a:noFill/>
            <a:ln>
              <a:noFill/>
            </a:ln>
          </p:spPr>
          <p:txBody>
            <a:bodyPr spcFirstLastPara="1" wrap="square" lIns="92442" tIns="92442" rIns="92442" bIns="92442" anchor="ctr" anchorCtr="0">
              <a:noAutofit/>
            </a:bodyPr>
            <a:lstStyle/>
            <a:p>
              <a:pPr algn="ctr">
                <a:lnSpc>
                  <a:spcPct val="90000"/>
                </a:lnSpc>
                <a:buClr>
                  <a:schemeClr val="dk1"/>
                </a:buClr>
              </a:pPr>
              <a:r>
                <a:rPr lang="en-US" sz="1300">
                  <a:solidFill>
                    <a:schemeClr val="dk1"/>
                  </a:solidFill>
                </a:rPr>
                <a:t>Ontwikkelen van context-neutrale informatiemodellen</a:t>
              </a:r>
              <a:endParaRPr sz="1300">
                <a:solidFill>
                  <a:schemeClr val="dk1"/>
                </a:solidFill>
              </a:endParaRPr>
            </a:p>
          </p:txBody>
        </p:sp>
        <p:sp>
          <p:nvSpPr>
            <p:cNvPr id="508" name="Shape 508"/>
            <p:cNvSpPr/>
            <p:nvPr/>
          </p:nvSpPr>
          <p:spPr>
            <a:xfrm rot="10800000">
              <a:off x="0" y="31108"/>
              <a:ext cx="2723689" cy="1212255"/>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509" name="Shape 509"/>
            <p:cNvSpPr txBox="1"/>
            <p:nvPr/>
          </p:nvSpPr>
          <p:spPr>
            <a:xfrm>
              <a:off x="0" y="31108"/>
              <a:ext cx="2723689" cy="787687"/>
            </a:xfrm>
            <a:prstGeom prst="rect">
              <a:avLst/>
            </a:prstGeom>
            <a:noFill/>
            <a:ln>
              <a:noFill/>
            </a:ln>
          </p:spPr>
          <p:txBody>
            <a:bodyPr spcFirstLastPara="1" wrap="square" lIns="92442" tIns="92442" rIns="92442" bIns="92442" anchor="ctr" anchorCtr="0">
              <a:noAutofit/>
            </a:bodyPr>
            <a:lstStyle/>
            <a:p>
              <a:pPr algn="ctr">
                <a:lnSpc>
                  <a:spcPct val="90000"/>
                </a:lnSpc>
                <a:buClr>
                  <a:schemeClr val="dk1"/>
                </a:buClr>
              </a:pPr>
              <a:r>
                <a:rPr lang="en-US" sz="1300" dirty="0" err="1">
                  <a:solidFill>
                    <a:schemeClr val="dk1"/>
                  </a:solidFill>
                </a:rPr>
                <a:t>Ontwikkelen</a:t>
              </a:r>
              <a:r>
                <a:rPr lang="en-US" sz="1300" dirty="0">
                  <a:solidFill>
                    <a:schemeClr val="dk1"/>
                  </a:solidFill>
                </a:rPr>
                <a:t> van </a:t>
              </a:r>
              <a:r>
                <a:rPr lang="en-US" sz="1300" dirty="0" err="1">
                  <a:solidFill>
                    <a:schemeClr val="dk1"/>
                  </a:solidFill>
                </a:rPr>
                <a:t>een</a:t>
              </a:r>
              <a:r>
                <a:rPr lang="en-US" sz="1300" dirty="0">
                  <a:solidFill>
                    <a:schemeClr val="dk1"/>
                  </a:solidFill>
                </a:rPr>
                <a:t> </a:t>
              </a:r>
              <a:r>
                <a:rPr lang="en-US" sz="1300" dirty="0" err="1">
                  <a:solidFill>
                    <a:schemeClr val="dk1"/>
                  </a:solidFill>
                </a:rPr>
                <a:t>proces</a:t>
              </a:r>
              <a:r>
                <a:rPr lang="en-US" sz="1300" dirty="0">
                  <a:solidFill>
                    <a:schemeClr val="dk1"/>
                  </a:solidFill>
                </a:rPr>
                <a:t> </a:t>
              </a:r>
              <a:r>
                <a:rPr lang="en-US" sz="1300" dirty="0" err="1">
                  <a:solidFill>
                    <a:schemeClr val="dk1"/>
                  </a:solidFill>
                </a:rPr>
                <a:t>en</a:t>
              </a:r>
              <a:r>
                <a:rPr lang="en-US" sz="1300" dirty="0">
                  <a:solidFill>
                    <a:schemeClr val="dk1"/>
                  </a:solidFill>
                </a:rPr>
                <a:t> </a:t>
              </a:r>
              <a:r>
                <a:rPr lang="en-US" sz="1300" dirty="0" err="1">
                  <a:solidFill>
                    <a:schemeClr val="dk1"/>
                  </a:solidFill>
                </a:rPr>
                <a:t>methodologie</a:t>
              </a:r>
              <a:r>
                <a:rPr lang="en-US" sz="1300" dirty="0">
                  <a:solidFill>
                    <a:schemeClr val="dk1"/>
                  </a:solidFill>
                </a:rPr>
                <a:t> </a:t>
              </a:r>
              <a:r>
                <a:rPr lang="en-US" sz="1300" dirty="0" err="1">
                  <a:solidFill>
                    <a:schemeClr val="dk1"/>
                  </a:solidFill>
                </a:rPr>
                <a:t>voor</a:t>
              </a:r>
              <a:r>
                <a:rPr lang="en-US" sz="1300" dirty="0">
                  <a:solidFill>
                    <a:schemeClr val="dk1"/>
                  </a:solidFill>
                </a:rPr>
                <a:t> </a:t>
              </a:r>
              <a:r>
                <a:rPr lang="en-US" sz="1300" dirty="0" err="1">
                  <a:solidFill>
                    <a:schemeClr val="dk1"/>
                  </a:solidFill>
                </a:rPr>
                <a:t>standaardisatie</a:t>
              </a:r>
              <a:endParaRPr sz="1300" dirty="0">
                <a:solidFill>
                  <a:schemeClr val="dk1"/>
                </a:solidFill>
              </a:endParaRPr>
            </a:p>
          </p:txBody>
        </p:sp>
      </p:grpSp>
      <p:sp>
        <p:nvSpPr>
          <p:cNvPr id="23" name="Title 3"/>
          <p:cNvSpPr>
            <a:spLocks noGrp="1"/>
          </p:cNvSpPr>
          <p:nvPr>
            <p:ph type="title"/>
          </p:nvPr>
        </p:nvSpPr>
        <p:spPr/>
        <p:txBody>
          <a:bodyPr/>
          <a:lstStyle/>
          <a:p>
            <a:r>
              <a:rPr lang="nl-BE" b="1" dirty="0">
                <a:latin typeface="Calibri"/>
                <a:ea typeface="Calibri"/>
                <a:cs typeface="Calibri"/>
                <a:sym typeface="Calibri"/>
              </a:rPr>
              <a:t>Wat is OSLO?</a:t>
            </a:r>
            <a:br>
              <a:rPr lang="nl-BE" b="1" dirty="0">
                <a:latin typeface="Calibri"/>
                <a:ea typeface="Calibri"/>
                <a:cs typeface="Calibri"/>
                <a:sym typeface="Calibri"/>
              </a:rPr>
            </a:br>
            <a:r>
              <a:rPr lang="nl-BE" sz="2275" b="1" dirty="0">
                <a:solidFill>
                  <a:schemeClr val="tx2"/>
                </a:solidFill>
                <a:latin typeface="Calibri"/>
                <a:ea typeface="Calibri"/>
                <a:cs typeface="Calibri"/>
                <a:sym typeface="Calibri"/>
              </a:rPr>
              <a:t>Doelstelling</a:t>
            </a:r>
            <a:endParaRPr lang="en-US" sz="2275" dirty="0"/>
          </a:p>
        </p:txBody>
      </p:sp>
      <p:grpSp>
        <p:nvGrpSpPr>
          <p:cNvPr id="8" name="Group 7"/>
          <p:cNvGrpSpPr/>
          <p:nvPr/>
        </p:nvGrpSpPr>
        <p:grpSpPr>
          <a:xfrm>
            <a:off x="5029479" y="1966338"/>
            <a:ext cx="4322951" cy="3424072"/>
            <a:chOff x="6364940" y="1155767"/>
            <a:chExt cx="5320555" cy="4214242"/>
          </a:xfrm>
        </p:grpSpPr>
        <p:sp>
          <p:nvSpPr>
            <p:cNvPr id="6" name="Rectangle 5"/>
            <p:cNvSpPr/>
            <p:nvPr/>
          </p:nvSpPr>
          <p:spPr>
            <a:xfrm>
              <a:off x="8919882" y="3356327"/>
              <a:ext cx="2326342" cy="934203"/>
            </a:xfrm>
            <a:prstGeom prst="rect">
              <a:avLst/>
            </a:prstGeom>
            <a:solidFill>
              <a:srgbClr val="FFF275"/>
            </a:solidFill>
            <a:ln>
              <a:solidFill>
                <a:srgbClr val="FFF2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25" dirty="0" err="1">
                  <a:solidFill>
                    <a:schemeClr val="accent4"/>
                  </a:solidFill>
                </a:rPr>
                <a:t>Semantische</a:t>
              </a:r>
              <a:r>
                <a:rPr lang="en-GB" sz="1625" dirty="0">
                  <a:solidFill>
                    <a:schemeClr val="accent4"/>
                  </a:solidFill>
                </a:rPr>
                <a:t> </a:t>
              </a:r>
              <a:r>
                <a:rPr lang="en-GB" sz="1625" dirty="0" err="1">
                  <a:solidFill>
                    <a:schemeClr val="accent4"/>
                  </a:solidFill>
                </a:rPr>
                <a:t>Interoperabiliteit</a:t>
              </a:r>
              <a:endParaRPr lang="en-US" sz="1625" dirty="0">
                <a:solidFill>
                  <a:schemeClr val="accent4"/>
                </a:solidFill>
              </a:endParaRPr>
            </a:p>
          </p:txBody>
        </p:sp>
        <p:sp>
          <p:nvSpPr>
            <p:cNvPr id="33" name="Rectangle 32"/>
            <p:cNvSpPr/>
            <p:nvPr/>
          </p:nvSpPr>
          <p:spPr>
            <a:xfrm>
              <a:off x="8919882" y="4435805"/>
              <a:ext cx="2326342" cy="934203"/>
            </a:xfrm>
            <a:prstGeom prst="rect">
              <a:avLst/>
            </a:prstGeom>
            <a:solidFill>
              <a:srgbClr val="FFF275"/>
            </a:solidFill>
            <a:ln>
              <a:solidFill>
                <a:srgbClr val="FFF2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25" dirty="0" err="1">
                  <a:solidFill>
                    <a:schemeClr val="accent4"/>
                  </a:solidFill>
                </a:rPr>
                <a:t>Technische</a:t>
              </a:r>
              <a:r>
                <a:rPr lang="en-GB" sz="1625" dirty="0">
                  <a:solidFill>
                    <a:schemeClr val="accent4"/>
                  </a:solidFill>
                </a:rPr>
                <a:t> </a:t>
              </a:r>
              <a:r>
                <a:rPr lang="en-GB" sz="1625" dirty="0" err="1">
                  <a:solidFill>
                    <a:schemeClr val="accent4"/>
                  </a:solidFill>
                </a:rPr>
                <a:t>Interoperabiliteit</a:t>
              </a:r>
              <a:endParaRPr lang="en-US" sz="1625" dirty="0">
                <a:solidFill>
                  <a:schemeClr val="accent4"/>
                </a:solidFill>
              </a:endParaRPr>
            </a:p>
          </p:txBody>
        </p:sp>
        <p:sp>
          <p:nvSpPr>
            <p:cNvPr id="7" name="Right Arrow 6"/>
            <p:cNvSpPr/>
            <p:nvPr/>
          </p:nvSpPr>
          <p:spPr>
            <a:xfrm>
              <a:off x="6364940" y="2819135"/>
              <a:ext cx="2447365" cy="887506"/>
            </a:xfrm>
            <a:prstGeom prst="rightArrow">
              <a:avLst/>
            </a:prstGeom>
            <a:solidFill>
              <a:srgbClr val="FFF275"/>
            </a:solidFill>
            <a:ln>
              <a:solidFill>
                <a:srgbClr val="FFF2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25" b="1" dirty="0">
                  <a:solidFill>
                    <a:schemeClr val="tx2"/>
                  </a:solidFill>
                </a:rPr>
                <a:t>We </a:t>
              </a:r>
              <a:r>
                <a:rPr lang="en-GB" sz="1625" b="1" dirty="0" err="1">
                  <a:solidFill>
                    <a:schemeClr val="tx2"/>
                  </a:solidFill>
                </a:rPr>
                <a:t>zetten</a:t>
              </a:r>
              <a:r>
                <a:rPr lang="en-GB" sz="1625" b="1" dirty="0">
                  <a:solidFill>
                    <a:schemeClr val="tx2"/>
                  </a:solidFill>
                </a:rPr>
                <a:t> in op</a:t>
              </a:r>
              <a:endParaRPr lang="en-US" sz="1625" b="1" dirty="0">
                <a:solidFill>
                  <a:schemeClr val="tx2"/>
                </a:solidFill>
              </a:endParaRPr>
            </a:p>
          </p:txBody>
        </p:sp>
        <p:sp>
          <p:nvSpPr>
            <p:cNvPr id="35" name="Rectangle 34"/>
            <p:cNvSpPr/>
            <p:nvPr/>
          </p:nvSpPr>
          <p:spPr>
            <a:xfrm>
              <a:off x="8919882" y="2276849"/>
              <a:ext cx="2326342" cy="93420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25" dirty="0" err="1">
                  <a:solidFill>
                    <a:schemeClr val="accent4"/>
                  </a:solidFill>
                </a:rPr>
                <a:t>Organisatorisch</a:t>
              </a:r>
              <a:r>
                <a:rPr lang="en-GB" sz="1625" dirty="0">
                  <a:solidFill>
                    <a:schemeClr val="accent4"/>
                  </a:solidFill>
                </a:rPr>
                <a:t> </a:t>
              </a:r>
              <a:r>
                <a:rPr lang="en-GB" sz="1625" dirty="0" err="1">
                  <a:solidFill>
                    <a:schemeClr val="accent4"/>
                  </a:solidFill>
                </a:rPr>
                <a:t>Interoperabiliteit</a:t>
              </a:r>
              <a:endParaRPr lang="en-US" sz="1625" dirty="0">
                <a:solidFill>
                  <a:schemeClr val="accent4"/>
                </a:solidFill>
              </a:endParaRPr>
            </a:p>
          </p:txBody>
        </p:sp>
        <p:sp>
          <p:nvSpPr>
            <p:cNvPr id="36" name="Rectangle 35"/>
            <p:cNvSpPr/>
            <p:nvPr/>
          </p:nvSpPr>
          <p:spPr>
            <a:xfrm>
              <a:off x="8919882" y="1197371"/>
              <a:ext cx="2326342" cy="93420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25" dirty="0" err="1">
                  <a:solidFill>
                    <a:schemeClr val="accent4"/>
                  </a:solidFill>
                </a:rPr>
                <a:t>Legale</a:t>
              </a:r>
              <a:r>
                <a:rPr lang="en-GB" sz="1625" dirty="0">
                  <a:solidFill>
                    <a:schemeClr val="accent4"/>
                  </a:solidFill>
                </a:rPr>
                <a:t> </a:t>
              </a:r>
              <a:r>
                <a:rPr lang="en-GB" sz="1625" dirty="0" err="1">
                  <a:solidFill>
                    <a:schemeClr val="accent4"/>
                  </a:solidFill>
                </a:rPr>
                <a:t>Interoperabiliteit</a:t>
              </a:r>
              <a:endParaRPr lang="en-US" sz="1625" dirty="0">
                <a:solidFill>
                  <a:schemeClr val="accent4"/>
                </a:solidFill>
              </a:endParaRPr>
            </a:p>
          </p:txBody>
        </p:sp>
        <p:sp>
          <p:nvSpPr>
            <p:cNvPr id="37" name="Rectangle 36"/>
            <p:cNvSpPr/>
            <p:nvPr/>
          </p:nvSpPr>
          <p:spPr>
            <a:xfrm>
              <a:off x="11353801" y="1155767"/>
              <a:ext cx="331694" cy="4214242"/>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25" dirty="0" err="1">
                  <a:solidFill>
                    <a:schemeClr val="accent4"/>
                  </a:solidFill>
                </a:rPr>
                <a:t>Politieke</a:t>
              </a:r>
              <a:r>
                <a:rPr lang="en-GB" sz="1625" dirty="0">
                  <a:solidFill>
                    <a:schemeClr val="accent4"/>
                  </a:solidFill>
                </a:rPr>
                <a:t> Context</a:t>
              </a:r>
              <a:endParaRPr lang="en-US" sz="1625" dirty="0">
                <a:solidFill>
                  <a:schemeClr val="accent4"/>
                </a:solidFill>
              </a:endParaRPr>
            </a:p>
          </p:txBody>
        </p:sp>
      </p:grpSp>
    </p:spTree>
    <p:extLst>
      <p:ext uri="{BB962C8B-B14F-4D97-AF65-F5344CB8AC3E}">
        <p14:creationId xmlns:p14="http://schemas.microsoft.com/office/powerpoint/2010/main" val="26066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23" name="Title 3"/>
          <p:cNvSpPr>
            <a:spLocks noGrp="1"/>
          </p:cNvSpPr>
          <p:nvPr>
            <p:ph type="title"/>
          </p:nvPr>
        </p:nvSpPr>
        <p:spPr/>
        <p:txBody>
          <a:bodyPr/>
          <a:lstStyle/>
          <a:p>
            <a:r>
              <a:rPr lang="nl-BE" b="1" dirty="0">
                <a:latin typeface="Calibri"/>
                <a:ea typeface="Calibri"/>
                <a:cs typeface="Calibri"/>
                <a:sym typeface="Calibri"/>
              </a:rPr>
              <a:t>Wat is OSLO?</a:t>
            </a:r>
            <a:br>
              <a:rPr lang="nl-BE" b="1" dirty="0">
                <a:latin typeface="Calibri"/>
                <a:ea typeface="Calibri"/>
                <a:cs typeface="Calibri"/>
                <a:sym typeface="Calibri"/>
              </a:rPr>
            </a:br>
            <a:r>
              <a:rPr lang="nl-BE" sz="2275" b="1" dirty="0">
                <a:solidFill>
                  <a:schemeClr val="tx2"/>
                </a:solidFill>
                <a:latin typeface="Calibri"/>
                <a:ea typeface="Calibri"/>
                <a:cs typeface="Calibri"/>
                <a:sym typeface="Calibri"/>
              </a:rPr>
              <a:t>Afstemming met bestaande standaarden</a:t>
            </a:r>
            <a:endParaRPr lang="en-US" sz="2275" dirty="0"/>
          </a:p>
        </p:txBody>
      </p:sp>
      <p:sp>
        <p:nvSpPr>
          <p:cNvPr id="21" name="Shape 592">
            <a:extLst>
              <a:ext uri="{FF2B5EF4-FFF2-40B4-BE49-F238E27FC236}">
                <a16:creationId xmlns:a16="http://schemas.microsoft.com/office/drawing/2014/main" id="{72D14F6A-E0D4-410F-8C0F-479D00683504}"/>
              </a:ext>
            </a:extLst>
          </p:cNvPr>
          <p:cNvSpPr/>
          <p:nvPr/>
        </p:nvSpPr>
        <p:spPr>
          <a:xfrm>
            <a:off x="1782763" y="2234224"/>
            <a:ext cx="6680627" cy="3008478"/>
          </a:xfrm>
          <a:prstGeom prst="rect">
            <a:avLst/>
          </a:prstGeom>
          <a:solidFill>
            <a:schemeClr val="lt1"/>
          </a:solidFill>
          <a:ln w="114300" cap="sq" cmpd="sng">
            <a:solidFill>
              <a:srgbClr val="D8D8D8"/>
            </a:solidFill>
            <a:prstDash val="solid"/>
            <a:miter lim="8000"/>
            <a:headEnd type="none" w="med" len="med"/>
            <a:tailEnd type="none" w="med" len="med"/>
          </a:ln>
        </p:spPr>
        <p:txBody>
          <a:bodyPr wrap="square" lIns="37131" tIns="37131" rIns="37131" bIns="37131" anchor="ctr" anchorCtr="0">
            <a:noAutofit/>
          </a:bodyPr>
          <a:lstStyle/>
          <a:p>
            <a:endParaRPr sz="1463" dirty="0"/>
          </a:p>
        </p:txBody>
      </p:sp>
      <p:pic>
        <p:nvPicPr>
          <p:cNvPr id="22" name="Picture 16" descr="https://joinup.ec.europa.eu/sites/default/files/inline-images/dcat%281%29.png">
            <a:hlinkClick r:id="rId3"/>
            <a:extLst>
              <a:ext uri="{FF2B5EF4-FFF2-40B4-BE49-F238E27FC236}">
                <a16:creationId xmlns:a16="http://schemas.microsoft.com/office/drawing/2014/main" id="{B0C2C4A2-BFE7-45A9-9B55-79DFC4CB9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3369" y="3440874"/>
            <a:ext cx="546694" cy="5391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https://joinup.ec.europa.eu/sites/default/files/inline-images/cpv.png">
            <a:hlinkClick r:id="rId5"/>
            <a:extLst>
              <a:ext uri="{FF2B5EF4-FFF2-40B4-BE49-F238E27FC236}">
                <a16:creationId xmlns:a16="http://schemas.microsoft.com/office/drawing/2014/main" id="{37C2B4FC-239F-448D-8455-BD73028E72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089" y="3453258"/>
            <a:ext cx="546694" cy="5466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9" descr="https://joinup.ec.europa.eu/sites/default/files/inline-images/cbv.png">
            <a:hlinkClick r:id="rId7"/>
            <a:extLst>
              <a:ext uri="{FF2B5EF4-FFF2-40B4-BE49-F238E27FC236}">
                <a16:creationId xmlns:a16="http://schemas.microsoft.com/office/drawing/2014/main" id="{0BD0282C-67DF-4E87-AE6F-69E43964E5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006" y="3453258"/>
            <a:ext cx="546694" cy="54669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7" descr="https://joinup.ec.europa.eu/sites/default/files/inline-images/cpov%281%29.png">
            <a:hlinkClick r:id="rId9"/>
            <a:extLst>
              <a:ext uri="{FF2B5EF4-FFF2-40B4-BE49-F238E27FC236}">
                <a16:creationId xmlns:a16="http://schemas.microsoft.com/office/drawing/2014/main" id="{4D07944B-A979-400B-9C2D-10FDC71AF6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7758" y="3450458"/>
            <a:ext cx="546694" cy="539101"/>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281642E1-77E3-4619-AEE5-E24C4A47CDA4}"/>
              </a:ext>
            </a:extLst>
          </p:cNvPr>
          <p:cNvGrpSpPr/>
          <p:nvPr/>
        </p:nvGrpSpPr>
        <p:grpSpPr>
          <a:xfrm>
            <a:off x="2815057" y="4080358"/>
            <a:ext cx="643572" cy="500201"/>
            <a:chOff x="7668344" y="4239167"/>
            <a:chExt cx="792088" cy="615631"/>
          </a:xfrm>
        </p:grpSpPr>
        <p:sp>
          <p:nvSpPr>
            <p:cNvPr id="28" name="Rectangle 27">
              <a:extLst>
                <a:ext uri="{FF2B5EF4-FFF2-40B4-BE49-F238E27FC236}">
                  <a16:creationId xmlns:a16="http://schemas.microsoft.com/office/drawing/2014/main" id="{74F96B1A-4865-4B42-B08F-CBDFE9B24123}"/>
                </a:ext>
              </a:extLst>
            </p:cNvPr>
            <p:cNvSpPr/>
            <p:nvPr/>
          </p:nvSpPr>
          <p:spPr>
            <a:xfrm>
              <a:off x="7721589" y="4372987"/>
              <a:ext cx="672854" cy="369410"/>
            </a:xfrm>
            <a:prstGeom prst="rect">
              <a:avLst/>
            </a:prstGeom>
            <a:solidFill>
              <a:schemeClr val="accent1">
                <a:lumMod val="75000"/>
              </a:schemeClr>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dirty="0">
                <a:latin typeface="FlandersArtSans-Regular"/>
                <a:ea typeface="FlandersArtSans-Regular"/>
                <a:cs typeface="FlandersArtSans-Regular"/>
                <a:sym typeface="FlandersArtSans-Regular"/>
              </a:endParaRPr>
            </a:p>
          </p:txBody>
        </p:sp>
        <p:sp>
          <p:nvSpPr>
            <p:cNvPr id="29" name="TextBox 28">
              <a:extLst>
                <a:ext uri="{FF2B5EF4-FFF2-40B4-BE49-F238E27FC236}">
                  <a16:creationId xmlns:a16="http://schemas.microsoft.com/office/drawing/2014/main" id="{FB79D530-E306-45B5-A12D-8464EFED9985}"/>
                </a:ext>
              </a:extLst>
            </p:cNvPr>
            <p:cNvSpPr txBox="1"/>
            <p:nvPr/>
          </p:nvSpPr>
          <p:spPr>
            <a:xfrm>
              <a:off x="7668344" y="4239167"/>
              <a:ext cx="792088" cy="615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algn="ctr" latinLnBrk="1" hangingPunct="0"/>
              <a:r>
                <a:rPr lang="nl-BE" sz="1463" dirty="0">
                  <a:solidFill>
                    <a:schemeClr val="bg1"/>
                  </a:solidFill>
                  <a:latin typeface="FlandersArtSans-Regular"/>
                  <a:ea typeface="FlandersArtSans-Regular"/>
                  <a:cs typeface="FlandersArtSans-Regular"/>
                  <a:sym typeface="FlandersArtSans-Regular"/>
                </a:rPr>
                <a:t>OSLO</a:t>
              </a:r>
            </a:p>
            <a:p>
              <a:pPr algn="ctr" latinLnBrk="1" hangingPunct="0"/>
              <a:r>
                <a:rPr lang="nl-BE" sz="650" dirty="0">
                  <a:solidFill>
                    <a:schemeClr val="bg1"/>
                  </a:solidFill>
                </a:rPr>
                <a:t>PERSON</a:t>
              </a:r>
              <a:br>
                <a:rPr lang="nl-BE" sz="650" dirty="0">
                  <a:solidFill>
                    <a:schemeClr val="bg1"/>
                  </a:solidFill>
                </a:rPr>
              </a:br>
              <a:r>
                <a:rPr lang="nl-BE" sz="650" dirty="0">
                  <a:solidFill>
                    <a:schemeClr val="bg1"/>
                  </a:solidFill>
                </a:rPr>
                <a:t>VOCABULARY</a:t>
              </a:r>
              <a:endParaRPr lang="nl-BE" sz="1463" dirty="0">
                <a:solidFill>
                  <a:schemeClr val="bg1"/>
                </a:solidFill>
                <a:latin typeface="FlandersArtSans-Regular"/>
                <a:ea typeface="FlandersArtSans-Regular"/>
                <a:cs typeface="FlandersArtSans-Regular"/>
                <a:sym typeface="FlandersArtSans-Regular"/>
              </a:endParaRPr>
            </a:p>
          </p:txBody>
        </p:sp>
      </p:grpSp>
      <p:grpSp>
        <p:nvGrpSpPr>
          <p:cNvPr id="30" name="Group 29">
            <a:extLst>
              <a:ext uri="{FF2B5EF4-FFF2-40B4-BE49-F238E27FC236}">
                <a16:creationId xmlns:a16="http://schemas.microsoft.com/office/drawing/2014/main" id="{48A871A6-6A44-42FD-B36E-483CEA17EFDD}"/>
              </a:ext>
            </a:extLst>
          </p:cNvPr>
          <p:cNvGrpSpPr/>
          <p:nvPr/>
        </p:nvGrpSpPr>
        <p:grpSpPr>
          <a:xfrm>
            <a:off x="3410922" y="4082360"/>
            <a:ext cx="643572" cy="500201"/>
            <a:chOff x="7668344" y="4239167"/>
            <a:chExt cx="792088" cy="615631"/>
          </a:xfrm>
        </p:grpSpPr>
        <p:sp>
          <p:nvSpPr>
            <p:cNvPr id="31" name="Rectangle 30">
              <a:extLst>
                <a:ext uri="{FF2B5EF4-FFF2-40B4-BE49-F238E27FC236}">
                  <a16:creationId xmlns:a16="http://schemas.microsoft.com/office/drawing/2014/main" id="{F88556D2-FAC8-4EB5-80B0-19DEBFF2DCD3}"/>
                </a:ext>
              </a:extLst>
            </p:cNvPr>
            <p:cNvSpPr/>
            <p:nvPr/>
          </p:nvSpPr>
          <p:spPr>
            <a:xfrm>
              <a:off x="7721589" y="4372987"/>
              <a:ext cx="672854" cy="369410"/>
            </a:xfrm>
            <a:prstGeom prst="rect">
              <a:avLst/>
            </a:prstGeom>
            <a:solidFill>
              <a:schemeClr val="accent1">
                <a:lumMod val="75000"/>
              </a:schemeClr>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dirty="0">
                <a:latin typeface="FlandersArtSans-Regular"/>
                <a:ea typeface="FlandersArtSans-Regular"/>
                <a:cs typeface="FlandersArtSans-Regular"/>
                <a:sym typeface="FlandersArtSans-Regular"/>
              </a:endParaRPr>
            </a:p>
          </p:txBody>
        </p:sp>
        <p:sp>
          <p:nvSpPr>
            <p:cNvPr id="32" name="TextBox 31">
              <a:extLst>
                <a:ext uri="{FF2B5EF4-FFF2-40B4-BE49-F238E27FC236}">
                  <a16:creationId xmlns:a16="http://schemas.microsoft.com/office/drawing/2014/main" id="{F53C0D29-BC77-475D-AB3E-ED3BA8CE78A8}"/>
                </a:ext>
              </a:extLst>
            </p:cNvPr>
            <p:cNvSpPr txBox="1"/>
            <p:nvPr/>
          </p:nvSpPr>
          <p:spPr>
            <a:xfrm>
              <a:off x="7668344" y="4239167"/>
              <a:ext cx="792088" cy="615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algn="ctr" latinLnBrk="1" hangingPunct="0"/>
              <a:r>
                <a:rPr lang="nl-BE" sz="1463" dirty="0">
                  <a:solidFill>
                    <a:schemeClr val="bg1"/>
                  </a:solidFill>
                  <a:latin typeface="FlandersArtSans-Regular"/>
                  <a:ea typeface="FlandersArtSans-Regular"/>
                  <a:cs typeface="FlandersArtSans-Regular"/>
                  <a:sym typeface="FlandersArtSans-Regular"/>
                </a:rPr>
                <a:t>OSLO</a:t>
              </a:r>
            </a:p>
            <a:p>
              <a:pPr algn="ctr" latinLnBrk="1" hangingPunct="0"/>
              <a:r>
                <a:rPr lang="nl-BE" sz="650" dirty="0">
                  <a:solidFill>
                    <a:schemeClr val="bg1"/>
                  </a:solidFill>
                </a:rPr>
                <a:t>BUSINESS</a:t>
              </a:r>
              <a:br>
                <a:rPr lang="nl-BE" sz="650" dirty="0">
                  <a:solidFill>
                    <a:schemeClr val="bg1"/>
                  </a:solidFill>
                </a:rPr>
              </a:br>
              <a:r>
                <a:rPr lang="nl-BE" sz="650" dirty="0">
                  <a:solidFill>
                    <a:schemeClr val="bg1"/>
                  </a:solidFill>
                </a:rPr>
                <a:t>VOCABULARY</a:t>
              </a:r>
              <a:endParaRPr lang="nl-BE" sz="1463" dirty="0">
                <a:solidFill>
                  <a:schemeClr val="bg1"/>
                </a:solidFill>
                <a:latin typeface="FlandersArtSans-Regular"/>
                <a:ea typeface="FlandersArtSans-Regular"/>
                <a:cs typeface="FlandersArtSans-Regular"/>
                <a:sym typeface="FlandersArtSans-Regular"/>
              </a:endParaRPr>
            </a:p>
          </p:txBody>
        </p:sp>
      </p:grpSp>
      <p:grpSp>
        <p:nvGrpSpPr>
          <p:cNvPr id="34" name="Group 33">
            <a:extLst>
              <a:ext uri="{FF2B5EF4-FFF2-40B4-BE49-F238E27FC236}">
                <a16:creationId xmlns:a16="http://schemas.microsoft.com/office/drawing/2014/main" id="{EFB670E9-13F0-4E77-9850-86633E33F500}"/>
              </a:ext>
            </a:extLst>
          </p:cNvPr>
          <p:cNvGrpSpPr/>
          <p:nvPr/>
        </p:nvGrpSpPr>
        <p:grpSpPr>
          <a:xfrm>
            <a:off x="4283593" y="4072161"/>
            <a:ext cx="643572" cy="500201"/>
            <a:chOff x="7668344" y="4239167"/>
            <a:chExt cx="792088" cy="615631"/>
          </a:xfrm>
        </p:grpSpPr>
        <p:sp>
          <p:nvSpPr>
            <p:cNvPr id="38" name="Rectangle 37">
              <a:extLst>
                <a:ext uri="{FF2B5EF4-FFF2-40B4-BE49-F238E27FC236}">
                  <a16:creationId xmlns:a16="http://schemas.microsoft.com/office/drawing/2014/main" id="{7A5A8802-DE33-4FFC-BBDB-7962F5C2CB84}"/>
                </a:ext>
              </a:extLst>
            </p:cNvPr>
            <p:cNvSpPr/>
            <p:nvPr/>
          </p:nvSpPr>
          <p:spPr>
            <a:xfrm>
              <a:off x="7721589" y="4372987"/>
              <a:ext cx="672854" cy="369410"/>
            </a:xfrm>
            <a:prstGeom prst="rect">
              <a:avLst/>
            </a:prstGeom>
            <a:solidFill>
              <a:schemeClr val="accent1">
                <a:lumMod val="75000"/>
              </a:schemeClr>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dirty="0">
                <a:latin typeface="FlandersArtSans-Regular"/>
                <a:ea typeface="FlandersArtSans-Regular"/>
                <a:cs typeface="FlandersArtSans-Regular"/>
                <a:sym typeface="FlandersArtSans-Regular"/>
              </a:endParaRPr>
            </a:p>
          </p:txBody>
        </p:sp>
        <p:sp>
          <p:nvSpPr>
            <p:cNvPr id="39" name="TextBox 38">
              <a:extLst>
                <a:ext uri="{FF2B5EF4-FFF2-40B4-BE49-F238E27FC236}">
                  <a16:creationId xmlns:a16="http://schemas.microsoft.com/office/drawing/2014/main" id="{32747C99-7506-441E-A0D2-B7EC07ADAAB8}"/>
                </a:ext>
              </a:extLst>
            </p:cNvPr>
            <p:cNvSpPr txBox="1"/>
            <p:nvPr/>
          </p:nvSpPr>
          <p:spPr>
            <a:xfrm>
              <a:off x="7668344" y="4239167"/>
              <a:ext cx="792088" cy="6156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algn="ctr" latinLnBrk="1" hangingPunct="0"/>
              <a:r>
                <a:rPr lang="nl-BE" sz="1463" dirty="0">
                  <a:solidFill>
                    <a:schemeClr val="bg1"/>
                  </a:solidFill>
                  <a:latin typeface="FlandersArtSans-Regular"/>
                  <a:ea typeface="FlandersArtSans-Regular"/>
                  <a:cs typeface="FlandersArtSans-Regular"/>
                  <a:sym typeface="FlandersArtSans-Regular"/>
                </a:rPr>
                <a:t>OSLO</a:t>
              </a:r>
            </a:p>
            <a:p>
              <a:pPr algn="ctr" latinLnBrk="1" hangingPunct="0"/>
              <a:r>
                <a:rPr lang="nl-BE" sz="650" dirty="0">
                  <a:solidFill>
                    <a:schemeClr val="bg1"/>
                  </a:solidFill>
                </a:rPr>
                <a:t>ROAD</a:t>
              </a:r>
              <a:br>
                <a:rPr lang="nl-BE" sz="650" dirty="0">
                  <a:solidFill>
                    <a:schemeClr val="bg1"/>
                  </a:solidFill>
                </a:rPr>
              </a:br>
              <a:r>
                <a:rPr lang="nl-BE" sz="650" dirty="0">
                  <a:solidFill>
                    <a:schemeClr val="bg1"/>
                  </a:solidFill>
                </a:rPr>
                <a:t>VOCABULARY</a:t>
              </a:r>
              <a:endParaRPr lang="nl-BE" sz="1463" dirty="0">
                <a:solidFill>
                  <a:schemeClr val="bg1"/>
                </a:solidFill>
                <a:latin typeface="FlandersArtSans-Regular"/>
                <a:ea typeface="FlandersArtSans-Regular"/>
                <a:cs typeface="FlandersArtSans-Regular"/>
                <a:sym typeface="FlandersArtSans-Regular"/>
              </a:endParaRPr>
            </a:p>
          </p:txBody>
        </p:sp>
      </p:grpSp>
      <p:grpSp>
        <p:nvGrpSpPr>
          <p:cNvPr id="40" name="Group 39">
            <a:extLst>
              <a:ext uri="{FF2B5EF4-FFF2-40B4-BE49-F238E27FC236}">
                <a16:creationId xmlns:a16="http://schemas.microsoft.com/office/drawing/2014/main" id="{1F6CA843-B19A-48F7-8BD9-CA6FF341BA8C}"/>
              </a:ext>
            </a:extLst>
          </p:cNvPr>
          <p:cNvGrpSpPr/>
          <p:nvPr/>
        </p:nvGrpSpPr>
        <p:grpSpPr>
          <a:xfrm>
            <a:off x="4924564" y="4057626"/>
            <a:ext cx="643572" cy="600228"/>
            <a:chOff x="7668344" y="4230611"/>
            <a:chExt cx="792088" cy="738743"/>
          </a:xfrm>
        </p:grpSpPr>
        <p:sp>
          <p:nvSpPr>
            <p:cNvPr id="41" name="Rectangle 40">
              <a:extLst>
                <a:ext uri="{FF2B5EF4-FFF2-40B4-BE49-F238E27FC236}">
                  <a16:creationId xmlns:a16="http://schemas.microsoft.com/office/drawing/2014/main" id="{FC2F58D8-ADE0-4C77-98A2-C873DF32C8D6}"/>
                </a:ext>
              </a:extLst>
            </p:cNvPr>
            <p:cNvSpPr/>
            <p:nvPr/>
          </p:nvSpPr>
          <p:spPr>
            <a:xfrm>
              <a:off x="7721589" y="4372988"/>
              <a:ext cx="672854" cy="369411"/>
            </a:xfrm>
            <a:prstGeom prst="rect">
              <a:avLst/>
            </a:prstGeom>
            <a:solidFill>
              <a:schemeClr val="accent1">
                <a:lumMod val="75000"/>
              </a:schemeClr>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dirty="0">
                <a:latin typeface="FlandersArtSans-Regular"/>
                <a:ea typeface="FlandersArtSans-Regular"/>
                <a:cs typeface="FlandersArtSans-Regular"/>
                <a:sym typeface="FlandersArtSans-Regular"/>
              </a:endParaRPr>
            </a:p>
          </p:txBody>
        </p:sp>
        <p:sp>
          <p:nvSpPr>
            <p:cNvPr id="42" name="TextBox 41">
              <a:extLst>
                <a:ext uri="{FF2B5EF4-FFF2-40B4-BE49-F238E27FC236}">
                  <a16:creationId xmlns:a16="http://schemas.microsoft.com/office/drawing/2014/main" id="{E2B9DF2C-A84E-45B8-958B-F5617C0207EC}"/>
                </a:ext>
              </a:extLst>
            </p:cNvPr>
            <p:cNvSpPr txBox="1"/>
            <p:nvPr/>
          </p:nvSpPr>
          <p:spPr>
            <a:xfrm>
              <a:off x="7668344" y="4230611"/>
              <a:ext cx="792088" cy="7387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algn="ctr" latinLnBrk="1" hangingPunct="0"/>
              <a:r>
                <a:rPr lang="nl-BE" sz="1463" dirty="0">
                  <a:solidFill>
                    <a:schemeClr val="bg1"/>
                  </a:solidFill>
                  <a:latin typeface="FlandersArtSans-Regular"/>
                  <a:ea typeface="FlandersArtSans-Regular"/>
                  <a:cs typeface="FlandersArtSans-Regular"/>
                  <a:sym typeface="FlandersArtSans-Regular"/>
                </a:rPr>
                <a:t>OSLO</a:t>
              </a:r>
            </a:p>
            <a:p>
              <a:pPr algn="ctr" latinLnBrk="1" hangingPunct="0"/>
              <a:r>
                <a:rPr lang="nl-BE" sz="650" dirty="0">
                  <a:solidFill>
                    <a:schemeClr val="bg1"/>
                  </a:solidFill>
                </a:rPr>
                <a:t>ORGANIS-</a:t>
              </a:r>
              <a:br>
                <a:rPr lang="nl-BE" sz="650" dirty="0">
                  <a:solidFill>
                    <a:schemeClr val="bg1"/>
                  </a:solidFill>
                </a:rPr>
              </a:br>
              <a:r>
                <a:rPr lang="nl-BE" sz="650" dirty="0">
                  <a:solidFill>
                    <a:schemeClr val="bg1"/>
                  </a:solidFill>
                </a:rPr>
                <a:t>ATION</a:t>
              </a:r>
              <a:br>
                <a:rPr lang="nl-BE" sz="650" dirty="0">
                  <a:solidFill>
                    <a:schemeClr val="bg1"/>
                  </a:solidFill>
                </a:rPr>
              </a:br>
              <a:r>
                <a:rPr lang="nl-BE" sz="650" dirty="0">
                  <a:solidFill>
                    <a:schemeClr val="bg1"/>
                  </a:solidFill>
                </a:rPr>
                <a:t>VOCABULARY</a:t>
              </a:r>
              <a:endParaRPr lang="nl-BE" sz="1463" dirty="0">
                <a:solidFill>
                  <a:schemeClr val="bg1"/>
                </a:solidFill>
                <a:latin typeface="FlandersArtSans-Regular"/>
                <a:ea typeface="FlandersArtSans-Regular"/>
                <a:cs typeface="FlandersArtSans-Regular"/>
                <a:sym typeface="FlandersArtSans-Regular"/>
              </a:endParaRPr>
            </a:p>
          </p:txBody>
        </p:sp>
      </p:grpSp>
      <p:sp>
        <p:nvSpPr>
          <p:cNvPr id="43" name="Rectangle 42">
            <a:extLst>
              <a:ext uri="{FF2B5EF4-FFF2-40B4-BE49-F238E27FC236}">
                <a16:creationId xmlns:a16="http://schemas.microsoft.com/office/drawing/2014/main" id="{7D2619B2-CAB5-46E1-8A9C-462F598FC8D1}"/>
              </a:ext>
            </a:extLst>
          </p:cNvPr>
          <p:cNvSpPr/>
          <p:nvPr/>
        </p:nvSpPr>
        <p:spPr>
          <a:xfrm>
            <a:off x="5620726" y="4178691"/>
            <a:ext cx="546694" cy="300146"/>
          </a:xfrm>
          <a:prstGeom prst="rect">
            <a:avLst/>
          </a:prstGeom>
          <a:solidFill>
            <a:schemeClr val="accent6">
              <a:lumMod val="75000"/>
            </a:schemeClr>
          </a:solidFill>
          <a:ln w="25400" cap="flat">
            <a:no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dirty="0">
              <a:latin typeface="FlandersArtSans-Regular"/>
              <a:ea typeface="FlandersArtSans-Regular"/>
              <a:cs typeface="FlandersArtSans-Regular"/>
              <a:sym typeface="FlandersArtSans-Regular"/>
            </a:endParaRPr>
          </a:p>
        </p:txBody>
      </p:sp>
      <p:sp>
        <p:nvSpPr>
          <p:cNvPr id="44" name="TextBox 43">
            <a:extLst>
              <a:ext uri="{FF2B5EF4-FFF2-40B4-BE49-F238E27FC236}">
                <a16:creationId xmlns:a16="http://schemas.microsoft.com/office/drawing/2014/main" id="{23DF1D7A-3949-4F26-9CEA-90594948BF29}"/>
              </a:ext>
            </a:extLst>
          </p:cNvPr>
          <p:cNvSpPr txBox="1"/>
          <p:nvPr/>
        </p:nvSpPr>
        <p:spPr>
          <a:xfrm>
            <a:off x="5577465" y="4069962"/>
            <a:ext cx="643572" cy="5002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algn="ctr" latinLnBrk="1" hangingPunct="0"/>
            <a:r>
              <a:rPr lang="nl-BE" sz="1463" dirty="0">
                <a:solidFill>
                  <a:schemeClr val="bg1"/>
                </a:solidFill>
                <a:latin typeface="FlandersArtSans-Regular"/>
                <a:ea typeface="FlandersArtSans-Regular"/>
                <a:cs typeface="FlandersArtSans-Regular"/>
                <a:sym typeface="FlandersArtSans-Regular"/>
              </a:rPr>
              <a:t>OSLO</a:t>
            </a:r>
          </a:p>
          <a:p>
            <a:pPr algn="ctr" latinLnBrk="1" hangingPunct="0"/>
            <a:r>
              <a:rPr lang="nl-BE" sz="650" dirty="0">
                <a:solidFill>
                  <a:schemeClr val="bg1"/>
                </a:solidFill>
              </a:rPr>
              <a:t>DCAT-AP VL</a:t>
            </a:r>
            <a:br>
              <a:rPr lang="nl-BE" sz="650" dirty="0">
                <a:solidFill>
                  <a:schemeClr val="bg1"/>
                </a:solidFill>
              </a:rPr>
            </a:br>
            <a:r>
              <a:rPr lang="nl-BE" sz="650" dirty="0">
                <a:solidFill>
                  <a:schemeClr val="bg1"/>
                </a:solidFill>
              </a:rPr>
              <a:t>VOCABULARY</a:t>
            </a:r>
            <a:endParaRPr lang="nl-BE" sz="1463" dirty="0">
              <a:solidFill>
                <a:schemeClr val="bg1"/>
              </a:solidFill>
              <a:latin typeface="FlandersArtSans-Regular"/>
              <a:ea typeface="FlandersArtSans-Regular"/>
              <a:cs typeface="FlandersArtSans-Regular"/>
              <a:sym typeface="FlandersArtSans-Regular"/>
            </a:endParaRPr>
          </a:p>
        </p:txBody>
      </p:sp>
      <p:sp>
        <p:nvSpPr>
          <p:cNvPr id="45" name="TextBox 44">
            <a:extLst>
              <a:ext uri="{FF2B5EF4-FFF2-40B4-BE49-F238E27FC236}">
                <a16:creationId xmlns:a16="http://schemas.microsoft.com/office/drawing/2014/main" id="{445B2C84-0C1D-49B5-B2C5-0BE162CEB328}"/>
              </a:ext>
            </a:extLst>
          </p:cNvPr>
          <p:cNvSpPr txBox="1"/>
          <p:nvPr/>
        </p:nvSpPr>
        <p:spPr>
          <a:xfrm>
            <a:off x="1844690" y="2763637"/>
            <a:ext cx="1167544" cy="23249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a:t>W3C</a:t>
            </a:r>
          </a:p>
          <a:p>
            <a:pPr latinLnBrk="1" hangingPunct="0"/>
            <a:r>
              <a:rPr lang="nl-BE" sz="1462" b="1" dirty="0"/>
              <a:t>International</a:t>
            </a:r>
            <a:br>
              <a:rPr lang="nl-BE" sz="1462" b="1" dirty="0"/>
            </a:br>
            <a:r>
              <a:rPr lang="nl-BE" sz="1462" b="1" dirty="0"/>
              <a:t>Standards</a:t>
            </a:r>
          </a:p>
          <a:p>
            <a:pPr latinLnBrk="1" hangingPunct="0"/>
            <a:endParaRPr lang="nl-BE" sz="1462" b="1" dirty="0"/>
          </a:p>
          <a:p>
            <a:pPr latinLnBrk="1" hangingPunct="0"/>
            <a:endParaRPr lang="nl-BE" sz="1462" b="1" dirty="0"/>
          </a:p>
          <a:p>
            <a:pPr latinLnBrk="1" hangingPunct="0"/>
            <a:r>
              <a:rPr lang="nl-BE" sz="1462" b="1" dirty="0"/>
              <a:t>EU ISA CORE</a:t>
            </a:r>
          </a:p>
          <a:p>
            <a:pPr latinLnBrk="1" hangingPunct="0"/>
            <a:r>
              <a:rPr lang="nl-BE" sz="1462" b="1" dirty="0" err="1">
                <a:latin typeface="FlandersArtSans-Regular"/>
                <a:ea typeface="FlandersArtSans-Regular"/>
                <a:cs typeface="FlandersArtSans-Regular"/>
                <a:sym typeface="FlandersArtSans-Regular"/>
              </a:rPr>
              <a:t>Vocabularies</a:t>
            </a:r>
            <a:endParaRPr lang="nl-BE" sz="1462" b="1" dirty="0">
              <a:latin typeface="FlandersArtSans-Regular"/>
              <a:ea typeface="FlandersArtSans-Regular"/>
              <a:cs typeface="FlandersArtSans-Regular"/>
              <a:sym typeface="FlandersArtSans-Regular"/>
            </a:endParaRPr>
          </a:p>
          <a:p>
            <a:pPr latinLnBrk="1" hangingPunct="0"/>
            <a:endParaRPr lang="nl-BE" sz="1462" b="1" dirty="0">
              <a:latin typeface="FlandersArtSans-Regular"/>
              <a:ea typeface="FlandersArtSans-Regular"/>
              <a:cs typeface="FlandersArtSans-Regular"/>
              <a:sym typeface="FlandersArtSans-Regular"/>
            </a:endParaRPr>
          </a:p>
          <a:p>
            <a:pPr latinLnBrk="1" hangingPunct="0"/>
            <a:r>
              <a:rPr lang="nl-BE" sz="1462" b="1" dirty="0">
                <a:latin typeface="FlandersArtSans-Regular"/>
                <a:ea typeface="FlandersArtSans-Regular"/>
                <a:cs typeface="FlandersArtSans-Regular"/>
                <a:sym typeface="FlandersArtSans-Regular"/>
              </a:rPr>
              <a:t>OSLO</a:t>
            </a:r>
          </a:p>
          <a:p>
            <a:pPr latinLnBrk="1" hangingPunct="0"/>
            <a:r>
              <a:rPr lang="nl-BE" sz="1462" b="1" dirty="0"/>
              <a:t>Extension</a:t>
            </a:r>
            <a:endParaRPr lang="nl-BE" sz="1462" b="1" dirty="0">
              <a:latin typeface="FlandersArtSans-Regular"/>
              <a:ea typeface="FlandersArtSans-Regular"/>
              <a:cs typeface="FlandersArtSans-Regular"/>
              <a:sym typeface="FlandersArtSans-Regular"/>
            </a:endParaRPr>
          </a:p>
        </p:txBody>
      </p:sp>
      <p:sp>
        <p:nvSpPr>
          <p:cNvPr id="46" name="Arrow: Curved Down 8">
            <a:extLst>
              <a:ext uri="{FF2B5EF4-FFF2-40B4-BE49-F238E27FC236}">
                <a16:creationId xmlns:a16="http://schemas.microsoft.com/office/drawing/2014/main" id="{23AC9FB2-3A7B-4332-B345-B2124529F01C}"/>
              </a:ext>
            </a:extLst>
          </p:cNvPr>
          <p:cNvSpPr/>
          <p:nvPr/>
        </p:nvSpPr>
        <p:spPr>
          <a:xfrm rot="5400000">
            <a:off x="5960596" y="3912937"/>
            <a:ext cx="1111624" cy="300146"/>
          </a:xfrm>
          <a:prstGeom prst="curvedDownArrow">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ctr">
            <a:spAutoFit/>
          </a:bodyPr>
          <a:lstStyle/>
          <a:p>
            <a:pPr latinLnBrk="1" hangingPunct="0"/>
            <a:endParaRPr lang="nl-BE" sz="1463">
              <a:latin typeface="FlandersArtSans-Regular"/>
              <a:ea typeface="FlandersArtSans-Regular"/>
              <a:cs typeface="FlandersArtSans-Regular"/>
              <a:sym typeface="FlandersArtSans-Regular"/>
            </a:endParaRPr>
          </a:p>
        </p:txBody>
      </p:sp>
      <p:sp>
        <p:nvSpPr>
          <p:cNvPr id="47" name="TextBox 46">
            <a:extLst>
              <a:ext uri="{FF2B5EF4-FFF2-40B4-BE49-F238E27FC236}">
                <a16:creationId xmlns:a16="http://schemas.microsoft.com/office/drawing/2014/main" id="{31F5AA06-B088-4630-BAF5-4EB311415D85}"/>
              </a:ext>
            </a:extLst>
          </p:cNvPr>
          <p:cNvSpPr txBox="1"/>
          <p:nvPr/>
        </p:nvSpPr>
        <p:spPr>
          <a:xfrm>
            <a:off x="6849148" y="3407013"/>
            <a:ext cx="1702517" cy="180004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7147" tIns="37147" rIns="37147" bIns="37147" numCol="1" spcCol="38100" rtlCol="0" anchor="t">
            <a:spAutoFit/>
          </a:bodyPr>
          <a:lstStyle/>
          <a:p>
            <a:pPr latinLnBrk="1" hangingPunct="0"/>
            <a:r>
              <a:rPr lang="nl-BE" sz="1462" b="1" dirty="0"/>
              <a:t>EU - ISA²</a:t>
            </a:r>
          </a:p>
          <a:p>
            <a:pPr latinLnBrk="1" hangingPunct="0"/>
            <a:r>
              <a:rPr lang="nl-BE" sz="1462" b="1" dirty="0"/>
              <a:t>Federal </a:t>
            </a:r>
            <a:r>
              <a:rPr lang="nl-BE" sz="1462" b="1" dirty="0" err="1"/>
              <a:t>Government</a:t>
            </a:r>
            <a:endParaRPr lang="nl-BE" sz="1462" b="1" dirty="0"/>
          </a:p>
          <a:p>
            <a:pPr latinLnBrk="1" hangingPunct="0"/>
            <a:r>
              <a:rPr lang="nl-BE" sz="1462" b="1" dirty="0" err="1"/>
              <a:t>Regional</a:t>
            </a:r>
            <a:r>
              <a:rPr lang="nl-BE" sz="1462" b="1" dirty="0"/>
              <a:t> </a:t>
            </a:r>
            <a:r>
              <a:rPr lang="nl-BE" sz="1462" b="1" dirty="0" err="1"/>
              <a:t>Government</a:t>
            </a:r>
            <a:endParaRPr lang="nl-BE" sz="1462" b="1" dirty="0"/>
          </a:p>
          <a:p>
            <a:pPr latinLnBrk="1" hangingPunct="0"/>
            <a:r>
              <a:rPr lang="nl-BE" sz="1462" b="1" dirty="0" err="1"/>
              <a:t>Local</a:t>
            </a:r>
            <a:r>
              <a:rPr lang="nl-BE" sz="1462" b="1" dirty="0"/>
              <a:t> </a:t>
            </a:r>
            <a:r>
              <a:rPr lang="nl-BE" sz="1462" b="1" dirty="0" err="1"/>
              <a:t>Government</a:t>
            </a:r>
            <a:endParaRPr lang="nl-BE" sz="1462" b="1" dirty="0"/>
          </a:p>
          <a:p>
            <a:pPr latinLnBrk="1" hangingPunct="0"/>
            <a:r>
              <a:rPr lang="nl-BE" sz="1462" b="1" dirty="0" err="1"/>
              <a:t>Industry</a:t>
            </a:r>
            <a:endParaRPr lang="nl-BE" sz="1462" b="1" dirty="0"/>
          </a:p>
          <a:p>
            <a:pPr latinLnBrk="1" hangingPunct="0"/>
            <a:r>
              <a:rPr lang="nl-BE" sz="1462" b="1" dirty="0" err="1"/>
              <a:t>Academia</a:t>
            </a:r>
            <a:endParaRPr lang="nl-BE" sz="1462" b="1" dirty="0"/>
          </a:p>
          <a:p>
            <a:pPr latinLnBrk="1" hangingPunct="0"/>
            <a:endParaRPr lang="nl-BE" sz="975" b="1" dirty="0">
              <a:latin typeface="FlandersArtSans-Regular"/>
              <a:ea typeface="FlandersArtSans-Regular"/>
              <a:cs typeface="FlandersArtSans-Regular"/>
              <a:sym typeface="FlandersArtSans-Regular"/>
            </a:endParaRPr>
          </a:p>
        </p:txBody>
      </p:sp>
      <p:pic>
        <p:nvPicPr>
          <p:cNvPr id="48" name="Picture 26" descr="http://linkeddata.org/static/images/lod-datasets_2009-07-14_cropped.png">
            <a:extLst>
              <a:ext uri="{FF2B5EF4-FFF2-40B4-BE49-F238E27FC236}">
                <a16:creationId xmlns:a16="http://schemas.microsoft.com/office/drawing/2014/main" id="{2231925F-7914-490A-80AA-7A875E52DF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53" b="76172"/>
          <a:stretch/>
        </p:blipFill>
        <p:spPr bwMode="auto">
          <a:xfrm>
            <a:off x="2852071" y="2769331"/>
            <a:ext cx="3315786" cy="549495"/>
          </a:xfrm>
          <a:prstGeom prst="rect">
            <a:avLst/>
          </a:prstGeom>
          <a:noFill/>
          <a:ln>
            <a:solidFill>
              <a:srgbClr val="005A9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67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grpSp>
        <p:nvGrpSpPr>
          <p:cNvPr id="19" name="Shape 171"/>
          <p:cNvGrpSpPr/>
          <p:nvPr/>
        </p:nvGrpSpPr>
        <p:grpSpPr>
          <a:xfrm>
            <a:off x="1771559" y="2169061"/>
            <a:ext cx="6641257" cy="3456012"/>
            <a:chOff x="1202086" y="1576562"/>
            <a:chExt cx="9652757" cy="4884106"/>
          </a:xfrm>
        </p:grpSpPr>
        <p:grpSp>
          <p:nvGrpSpPr>
            <p:cNvPr id="20" name="Shape 172"/>
            <p:cNvGrpSpPr/>
            <p:nvPr/>
          </p:nvGrpSpPr>
          <p:grpSpPr>
            <a:xfrm>
              <a:off x="1202086" y="1576562"/>
              <a:ext cx="9652757" cy="4884106"/>
              <a:chOff x="838199" y="1692121"/>
              <a:chExt cx="9652757" cy="4884106"/>
            </a:xfrm>
          </p:grpSpPr>
          <p:grpSp>
            <p:nvGrpSpPr>
              <p:cNvPr id="25" name="Shape 173"/>
              <p:cNvGrpSpPr/>
              <p:nvPr/>
            </p:nvGrpSpPr>
            <p:grpSpPr>
              <a:xfrm>
                <a:off x="3251389" y="1692123"/>
                <a:ext cx="7239568" cy="4884105"/>
                <a:chOff x="3235384" y="2821128"/>
                <a:chExt cx="3609376" cy="2547895"/>
              </a:xfrm>
            </p:grpSpPr>
            <p:grpSp>
              <p:nvGrpSpPr>
                <p:cNvPr id="29" name="Shape 174"/>
                <p:cNvGrpSpPr/>
                <p:nvPr/>
              </p:nvGrpSpPr>
              <p:grpSpPr>
                <a:xfrm>
                  <a:off x="3235384" y="2821128"/>
                  <a:ext cx="3609376" cy="2547895"/>
                  <a:chOff x="2989837" y="2235322"/>
                  <a:chExt cx="3650187" cy="2267915"/>
                </a:xfrm>
              </p:grpSpPr>
              <p:sp>
                <p:nvSpPr>
                  <p:cNvPr id="33" name="Shape 175"/>
                  <p:cNvSpPr/>
                  <p:nvPr/>
                </p:nvSpPr>
                <p:spPr>
                  <a:xfrm>
                    <a:off x="4206566" y="2235322"/>
                    <a:ext cx="1216729" cy="2267915"/>
                  </a:xfrm>
                  <a:prstGeom prst="rect">
                    <a:avLst/>
                  </a:prstGeom>
                  <a:solidFill>
                    <a:srgbClr val="E8EBEE"/>
                  </a:solidFill>
                  <a:ln>
                    <a:noFill/>
                  </a:ln>
                </p:spPr>
                <p:txBody>
                  <a:bodyPr wrap="square" lIns="55712" tIns="27848" rIns="55712" bIns="27848" anchor="ctr" anchorCtr="0">
                    <a:noAutofit/>
                  </a:bodyPr>
                  <a:lstStyle/>
                  <a:p>
                    <a:pPr indent="-54173" algn="ctr"/>
                    <a:endParaRPr sz="853">
                      <a:solidFill>
                        <a:schemeClr val="lt1"/>
                      </a:solidFill>
                      <a:latin typeface="Georgia"/>
                      <a:ea typeface="Georgia"/>
                      <a:cs typeface="Georgia"/>
                      <a:sym typeface="Georgia"/>
                    </a:endParaRPr>
                  </a:p>
                </p:txBody>
              </p:sp>
              <p:sp>
                <p:nvSpPr>
                  <p:cNvPr id="34" name="Shape 176"/>
                  <p:cNvSpPr txBox="1"/>
                  <p:nvPr/>
                </p:nvSpPr>
                <p:spPr>
                  <a:xfrm>
                    <a:off x="4272367" y="2294327"/>
                    <a:ext cx="1100749" cy="321186"/>
                  </a:xfrm>
                  <a:prstGeom prst="rect">
                    <a:avLst/>
                  </a:prstGeom>
                  <a:noFill/>
                  <a:ln>
                    <a:noFill/>
                  </a:ln>
                </p:spPr>
                <p:txBody>
                  <a:bodyPr wrap="square" lIns="0" tIns="0" rIns="0" bIns="0" anchor="t" anchorCtr="0">
                    <a:noAutofit/>
                  </a:bodyPr>
                  <a:lstStyle/>
                  <a:p>
                    <a:pPr indent="-77391" algn="ctr">
                      <a:buSzPct val="100000"/>
                    </a:pPr>
                    <a:r>
                      <a:rPr lang="nl-BE" sz="1219" b="1" i="1" dirty="0">
                        <a:latin typeface="Calibri"/>
                        <a:ea typeface="Calibri"/>
                        <a:cs typeface="Calibri"/>
                        <a:sym typeface="Calibri"/>
                      </a:rPr>
                      <a:t>Businessanalisten</a:t>
                    </a:r>
                  </a:p>
                </p:txBody>
              </p:sp>
              <p:sp>
                <p:nvSpPr>
                  <p:cNvPr id="35" name="Shape 177"/>
                  <p:cNvSpPr/>
                  <p:nvPr/>
                </p:nvSpPr>
                <p:spPr>
                  <a:xfrm>
                    <a:off x="5423295" y="2235322"/>
                    <a:ext cx="1216729" cy="2267313"/>
                  </a:xfrm>
                  <a:prstGeom prst="rect">
                    <a:avLst/>
                  </a:prstGeom>
                  <a:solidFill>
                    <a:srgbClr val="FFE615"/>
                  </a:solidFill>
                  <a:ln>
                    <a:noFill/>
                  </a:ln>
                </p:spPr>
                <p:txBody>
                  <a:bodyPr wrap="square" lIns="55712" tIns="27848" rIns="55712" bIns="27848" anchor="ctr" anchorCtr="0">
                    <a:noAutofit/>
                  </a:bodyPr>
                  <a:lstStyle/>
                  <a:p>
                    <a:pPr indent="-54173" algn="ctr"/>
                    <a:endParaRPr sz="853">
                      <a:solidFill>
                        <a:schemeClr val="lt1"/>
                      </a:solidFill>
                      <a:latin typeface="Georgia"/>
                      <a:ea typeface="Georgia"/>
                      <a:cs typeface="Georgia"/>
                      <a:sym typeface="Georgia"/>
                    </a:endParaRPr>
                  </a:p>
                </p:txBody>
              </p:sp>
              <p:sp>
                <p:nvSpPr>
                  <p:cNvPr id="36" name="Shape 178"/>
                  <p:cNvSpPr/>
                  <p:nvPr/>
                </p:nvSpPr>
                <p:spPr>
                  <a:xfrm>
                    <a:off x="2989837" y="2235322"/>
                    <a:ext cx="1216729" cy="2267915"/>
                  </a:xfrm>
                  <a:prstGeom prst="rect">
                    <a:avLst/>
                  </a:prstGeom>
                  <a:solidFill>
                    <a:srgbClr val="FFE615"/>
                  </a:solidFill>
                  <a:ln>
                    <a:noFill/>
                  </a:ln>
                </p:spPr>
                <p:txBody>
                  <a:bodyPr wrap="square" lIns="55712" tIns="27848" rIns="55712" bIns="27848" anchor="ctr" anchorCtr="0">
                    <a:noAutofit/>
                  </a:bodyPr>
                  <a:lstStyle/>
                  <a:p>
                    <a:pPr indent="-54173" algn="ctr"/>
                    <a:endParaRPr sz="853">
                      <a:solidFill>
                        <a:schemeClr val="lt1"/>
                      </a:solidFill>
                      <a:latin typeface="Georgia"/>
                      <a:ea typeface="Georgia"/>
                      <a:cs typeface="Georgia"/>
                      <a:sym typeface="Georgia"/>
                    </a:endParaRPr>
                  </a:p>
                </p:txBody>
              </p:sp>
              <p:sp>
                <p:nvSpPr>
                  <p:cNvPr id="37" name="Shape 179"/>
                  <p:cNvSpPr txBox="1"/>
                  <p:nvPr/>
                </p:nvSpPr>
                <p:spPr>
                  <a:xfrm>
                    <a:off x="5489096" y="2293726"/>
                    <a:ext cx="1100749" cy="321787"/>
                  </a:xfrm>
                  <a:prstGeom prst="rect">
                    <a:avLst/>
                  </a:prstGeom>
                  <a:noFill/>
                  <a:ln>
                    <a:noFill/>
                  </a:ln>
                </p:spPr>
                <p:txBody>
                  <a:bodyPr wrap="square" lIns="0" tIns="0" rIns="0" bIns="0" anchor="t" anchorCtr="0">
                    <a:noAutofit/>
                  </a:bodyPr>
                  <a:lstStyle/>
                  <a:p>
                    <a:pPr indent="-77391" algn="ctr">
                      <a:buSzPct val="100000"/>
                    </a:pPr>
                    <a:r>
                      <a:rPr lang="nl-BE" sz="1219" b="1" i="1">
                        <a:latin typeface="Calibri"/>
                        <a:ea typeface="Calibri"/>
                        <a:cs typeface="Calibri"/>
                        <a:sym typeface="Calibri"/>
                      </a:rPr>
                      <a:t>Ontwikkelaars</a:t>
                    </a:r>
                  </a:p>
                </p:txBody>
              </p:sp>
              <p:sp>
                <p:nvSpPr>
                  <p:cNvPr id="38" name="Shape 180"/>
                  <p:cNvSpPr txBox="1"/>
                  <p:nvPr/>
                </p:nvSpPr>
                <p:spPr>
                  <a:xfrm>
                    <a:off x="3055638" y="2294327"/>
                    <a:ext cx="1101563" cy="321187"/>
                  </a:xfrm>
                  <a:prstGeom prst="rect">
                    <a:avLst/>
                  </a:prstGeom>
                  <a:noFill/>
                  <a:ln>
                    <a:noFill/>
                  </a:ln>
                </p:spPr>
                <p:txBody>
                  <a:bodyPr wrap="square" lIns="0" tIns="0" rIns="0" bIns="0" anchor="t" anchorCtr="0">
                    <a:noAutofit/>
                  </a:bodyPr>
                  <a:lstStyle/>
                  <a:p>
                    <a:pPr indent="-77391" algn="ctr">
                      <a:buSzPct val="100000"/>
                    </a:pPr>
                    <a:r>
                      <a:rPr lang="nl-BE" sz="1219" b="1" i="1">
                        <a:latin typeface="Calibri"/>
                        <a:ea typeface="Calibri"/>
                        <a:cs typeface="Calibri"/>
                        <a:sym typeface="Calibri"/>
                      </a:rPr>
                      <a:t>Project managers</a:t>
                    </a:r>
                  </a:p>
                </p:txBody>
              </p:sp>
            </p:grpSp>
            <p:sp>
              <p:nvSpPr>
                <p:cNvPr id="30" name="Shape 181"/>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wrap="square" lIns="55712" tIns="27848" rIns="55712" bIns="27848" anchor="t" anchorCtr="0">
                  <a:noAutofit/>
                </a:bodyPr>
                <a:lstStyle/>
                <a:p>
                  <a:pPr indent="-54173"/>
                  <a:endParaRPr sz="853"/>
                </a:p>
              </p:txBody>
            </p:sp>
            <p:sp>
              <p:nvSpPr>
                <p:cNvPr id="31" name="Shape 182"/>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wrap="square" lIns="55712" tIns="27848" rIns="55712" bIns="27848" anchor="t" anchorCtr="0">
                  <a:noAutofit/>
                </a:bodyPr>
                <a:lstStyle/>
                <a:p>
                  <a:pPr indent="-54173"/>
                  <a:endParaRPr sz="853"/>
                </a:p>
              </p:txBody>
            </p:sp>
            <p:sp>
              <p:nvSpPr>
                <p:cNvPr id="32" name="Shape 183"/>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wrap="square" lIns="55712" tIns="27848" rIns="55712" bIns="27848" anchor="t" anchorCtr="0">
                  <a:noAutofit/>
                </a:bodyPr>
                <a:lstStyle/>
                <a:p>
                  <a:pPr indent="-54173"/>
                  <a:endParaRPr sz="853"/>
                </a:p>
              </p:txBody>
            </p:sp>
          </p:grpSp>
          <p:sp>
            <p:nvSpPr>
              <p:cNvPr id="26" name="Shape 184"/>
              <p:cNvSpPr/>
              <p:nvPr/>
            </p:nvSpPr>
            <p:spPr>
              <a:xfrm>
                <a:off x="838200" y="1692121"/>
                <a:ext cx="2413189" cy="4884105"/>
              </a:xfrm>
              <a:prstGeom prst="rect">
                <a:avLst/>
              </a:prstGeom>
              <a:solidFill>
                <a:srgbClr val="E8EBEE"/>
              </a:solidFill>
              <a:ln>
                <a:noFill/>
              </a:ln>
            </p:spPr>
            <p:txBody>
              <a:bodyPr wrap="square" lIns="55712" tIns="27848" rIns="55712" bIns="27848" anchor="ctr" anchorCtr="0">
                <a:noAutofit/>
              </a:bodyPr>
              <a:lstStyle/>
              <a:p>
                <a:pPr indent="-54173" algn="ctr"/>
                <a:endParaRPr sz="853">
                  <a:solidFill>
                    <a:schemeClr val="lt1"/>
                  </a:solidFill>
                  <a:latin typeface="Georgia"/>
                  <a:ea typeface="Georgia"/>
                  <a:cs typeface="Georgia"/>
                  <a:sym typeface="Georgia"/>
                </a:endParaRPr>
              </a:p>
            </p:txBody>
          </p:sp>
          <p:sp>
            <p:nvSpPr>
              <p:cNvPr id="27" name="Shape 185"/>
              <p:cNvSpPr txBox="1"/>
              <p:nvPr/>
            </p:nvSpPr>
            <p:spPr>
              <a:xfrm>
                <a:off x="946622" y="1817896"/>
                <a:ext cx="2184776" cy="692996"/>
              </a:xfrm>
              <a:prstGeom prst="rect">
                <a:avLst/>
              </a:prstGeom>
              <a:noFill/>
              <a:ln>
                <a:noFill/>
              </a:ln>
            </p:spPr>
            <p:txBody>
              <a:bodyPr wrap="square" lIns="0" tIns="0" rIns="0" bIns="0" anchor="t" anchorCtr="0">
                <a:noAutofit/>
              </a:bodyPr>
              <a:lstStyle/>
              <a:p>
                <a:pPr indent="-77391" algn="ctr">
                  <a:buSzPct val="100000"/>
                </a:pPr>
                <a:r>
                  <a:rPr lang="nl-BE" sz="1219" b="1" i="1" dirty="0" err="1">
                    <a:latin typeface="Calibri"/>
                    <a:ea typeface="Calibri"/>
                    <a:cs typeface="Calibri"/>
                    <a:sym typeface="Calibri"/>
                  </a:rPr>
                  <a:t>CIO’s</a:t>
                </a:r>
                <a:r>
                  <a:rPr lang="nl-BE" sz="1219" b="1" i="1" dirty="0">
                    <a:latin typeface="Calibri"/>
                    <a:ea typeface="Calibri"/>
                    <a:cs typeface="Calibri"/>
                    <a:sym typeface="Calibri"/>
                  </a:rPr>
                  <a:t> &amp; </a:t>
                </a:r>
                <a:br>
                  <a:rPr lang="nl-BE" sz="1219" b="1" i="1" dirty="0">
                    <a:latin typeface="Calibri"/>
                    <a:ea typeface="Calibri"/>
                    <a:cs typeface="Calibri"/>
                    <a:sym typeface="Calibri"/>
                  </a:rPr>
                </a:br>
                <a:r>
                  <a:rPr lang="nl-BE" sz="1219" b="1" i="1" dirty="0" err="1">
                    <a:latin typeface="Calibri"/>
                    <a:ea typeface="Calibri"/>
                    <a:cs typeface="Calibri"/>
                    <a:sym typeface="Calibri"/>
                  </a:rPr>
                  <a:t>Productowners</a:t>
                </a:r>
                <a:endParaRPr lang="nl-BE" sz="1219" b="1" i="1" dirty="0">
                  <a:latin typeface="Calibri"/>
                  <a:ea typeface="Calibri"/>
                  <a:cs typeface="Calibri"/>
                  <a:sym typeface="Calibri"/>
                </a:endParaRPr>
              </a:p>
            </p:txBody>
          </p:sp>
          <p:sp>
            <p:nvSpPr>
              <p:cNvPr id="28" name="Shape 186"/>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wrap="square" lIns="55712" tIns="27848" rIns="55712" bIns="27848" anchor="t" anchorCtr="0">
                <a:noAutofit/>
              </a:bodyPr>
              <a:lstStyle/>
              <a:p>
                <a:pPr indent="-54173"/>
                <a:endParaRPr sz="853"/>
              </a:p>
            </p:txBody>
          </p:sp>
        </p:grpSp>
        <p:sp>
          <p:nvSpPr>
            <p:cNvPr id="21" name="Shape 187"/>
            <p:cNvSpPr txBox="1"/>
            <p:nvPr/>
          </p:nvSpPr>
          <p:spPr>
            <a:xfrm>
              <a:off x="1321836" y="2694505"/>
              <a:ext cx="2184776" cy="692996"/>
            </a:xfrm>
            <a:prstGeom prst="rect">
              <a:avLst/>
            </a:prstGeom>
            <a:noFill/>
            <a:ln>
              <a:noFill/>
            </a:ln>
          </p:spPr>
          <p:txBody>
            <a:bodyPr wrap="square" lIns="0" tIns="0" rIns="0" bIns="0" anchor="t" anchorCtr="0">
              <a:noAutofit/>
            </a:bodyPr>
            <a:lstStyle/>
            <a:p>
              <a:pPr indent="-61913" algn="ctr">
                <a:buSzPct val="100000"/>
              </a:pPr>
              <a:r>
                <a:rPr lang="nl-BE" sz="975" b="1">
                  <a:latin typeface="Calibri"/>
                  <a:ea typeface="Calibri"/>
                  <a:cs typeface="Calibri"/>
                  <a:sym typeface="Calibri"/>
                </a:rPr>
                <a:t>Uitwerken informatiestrategie</a:t>
              </a:r>
            </a:p>
          </p:txBody>
        </p:sp>
        <p:sp>
          <p:nvSpPr>
            <p:cNvPr id="22" name="Shape 188"/>
            <p:cNvSpPr txBox="1"/>
            <p:nvPr/>
          </p:nvSpPr>
          <p:spPr>
            <a:xfrm>
              <a:off x="3729482" y="2694505"/>
              <a:ext cx="2184776" cy="692996"/>
            </a:xfrm>
            <a:prstGeom prst="rect">
              <a:avLst/>
            </a:prstGeom>
            <a:noFill/>
            <a:ln>
              <a:noFill/>
            </a:ln>
          </p:spPr>
          <p:txBody>
            <a:bodyPr wrap="square" lIns="0" tIns="0" rIns="0" bIns="0" anchor="t" anchorCtr="0">
              <a:noAutofit/>
            </a:bodyPr>
            <a:lstStyle/>
            <a:p>
              <a:pPr indent="-61913" algn="ctr">
                <a:buSzPct val="100000"/>
              </a:pPr>
              <a:r>
                <a:rPr lang="nl-BE" sz="975" b="1">
                  <a:latin typeface="Calibri"/>
                  <a:ea typeface="Calibri"/>
                  <a:cs typeface="Calibri"/>
                  <a:sym typeface="Calibri"/>
                </a:rPr>
                <a:t>Integreren van informatiestrategie in projectplan</a:t>
              </a:r>
            </a:p>
          </p:txBody>
        </p:sp>
        <p:sp>
          <p:nvSpPr>
            <p:cNvPr id="23" name="Shape 189"/>
            <p:cNvSpPr txBox="1"/>
            <p:nvPr/>
          </p:nvSpPr>
          <p:spPr>
            <a:xfrm>
              <a:off x="6148456" y="2694505"/>
              <a:ext cx="2184776" cy="692996"/>
            </a:xfrm>
            <a:prstGeom prst="rect">
              <a:avLst/>
            </a:prstGeom>
            <a:noFill/>
            <a:ln>
              <a:noFill/>
            </a:ln>
          </p:spPr>
          <p:txBody>
            <a:bodyPr wrap="square" lIns="0" tIns="0" rIns="0" bIns="0" anchor="t" anchorCtr="0">
              <a:noAutofit/>
            </a:bodyPr>
            <a:lstStyle/>
            <a:p>
              <a:pPr indent="-61913" algn="ctr">
                <a:buSzPct val="100000"/>
              </a:pPr>
              <a:r>
                <a:rPr lang="nl-BE" sz="975" b="1">
                  <a:latin typeface="Calibri"/>
                  <a:ea typeface="Calibri"/>
                  <a:cs typeface="Calibri"/>
                  <a:sym typeface="Calibri"/>
                </a:rPr>
                <a:t>Uitwerken van informatiemodel op basis van behoeften</a:t>
              </a:r>
            </a:p>
          </p:txBody>
        </p:sp>
        <p:sp>
          <p:nvSpPr>
            <p:cNvPr id="24" name="Shape 190"/>
            <p:cNvSpPr txBox="1"/>
            <p:nvPr/>
          </p:nvSpPr>
          <p:spPr>
            <a:xfrm>
              <a:off x="8555861" y="2694505"/>
              <a:ext cx="2184776" cy="692996"/>
            </a:xfrm>
            <a:prstGeom prst="rect">
              <a:avLst/>
            </a:prstGeom>
            <a:noFill/>
            <a:ln>
              <a:noFill/>
            </a:ln>
          </p:spPr>
          <p:txBody>
            <a:bodyPr wrap="square" lIns="0" tIns="0" rIns="0" bIns="0" anchor="t" anchorCtr="0">
              <a:noAutofit/>
            </a:bodyPr>
            <a:lstStyle/>
            <a:p>
              <a:pPr indent="-61913" algn="ctr">
                <a:buSzPct val="100000"/>
              </a:pPr>
              <a:r>
                <a:rPr lang="nl-BE" sz="975" b="1">
                  <a:latin typeface="Calibri"/>
                  <a:ea typeface="Calibri"/>
                  <a:cs typeface="Calibri"/>
                  <a:sym typeface="Calibri"/>
                </a:rPr>
                <a:t>Implementeren van semantische afspraken in elektronische diensten</a:t>
              </a:r>
            </a:p>
          </p:txBody>
        </p:sp>
      </p:grpSp>
      <p:sp>
        <p:nvSpPr>
          <p:cNvPr id="39" name="Title 3"/>
          <p:cNvSpPr>
            <a:spLocks noGrp="1"/>
          </p:cNvSpPr>
          <p:nvPr>
            <p:ph type="title"/>
          </p:nvPr>
        </p:nvSpPr>
        <p:spPr/>
        <p:txBody>
          <a:bodyPr>
            <a:normAutofit/>
          </a:bodyPr>
          <a:lstStyle/>
          <a:p>
            <a:r>
              <a:rPr lang="nl-BE" b="1" dirty="0">
                <a:latin typeface="Calibri"/>
                <a:ea typeface="Calibri"/>
                <a:cs typeface="Calibri"/>
                <a:sym typeface="Calibri"/>
              </a:rPr>
              <a:t>Wat is OSLO?</a:t>
            </a:r>
            <a:br>
              <a:rPr lang="nl-BE" b="1" dirty="0">
                <a:latin typeface="Calibri"/>
                <a:ea typeface="Calibri"/>
                <a:cs typeface="Calibri"/>
                <a:sym typeface="Calibri"/>
              </a:rPr>
            </a:br>
            <a:r>
              <a:rPr lang="nl-BE" sz="2275" b="1" dirty="0">
                <a:solidFill>
                  <a:schemeClr val="tx2"/>
                </a:solidFill>
                <a:latin typeface="Calibri"/>
                <a:ea typeface="Calibri"/>
                <a:cs typeface="Calibri"/>
                <a:sym typeface="Calibri"/>
              </a:rPr>
              <a:t>Stakeholders</a:t>
            </a:r>
            <a:endParaRPr lang="en-US" sz="2275" dirty="0"/>
          </a:p>
        </p:txBody>
      </p:sp>
    </p:spTree>
    <p:extLst>
      <p:ext uri="{BB962C8B-B14F-4D97-AF65-F5344CB8AC3E}">
        <p14:creationId xmlns:p14="http://schemas.microsoft.com/office/powerpoint/2010/main" val="3072892430"/>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22C777EE-A4E8-4332-9C50-49DBA651FA8B}" vid="{9C2A195E-D234-4E30-B897-C5EE5AF9C52D}"/>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AIVPresentatie</Template>
  <TotalTime>4551</TotalTime>
  <Words>1574</Words>
  <Application>Microsoft Office PowerPoint</Application>
  <PresentationFormat>A4 (210 x 297 mm)</PresentationFormat>
  <Paragraphs>256</Paragraphs>
  <Slides>33</Slides>
  <Notes>7</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33</vt:i4>
      </vt:variant>
    </vt:vector>
  </HeadingPairs>
  <TitlesOfParts>
    <vt:vector size="43" baseType="lpstr">
      <vt:lpstr>Helvetica Neue</vt:lpstr>
      <vt:lpstr>FlandersArtSans-Light</vt:lpstr>
      <vt:lpstr>FlandersArtSans-Regular</vt:lpstr>
      <vt:lpstr>Arial</vt:lpstr>
      <vt:lpstr>Georgia</vt:lpstr>
      <vt:lpstr>Calibri</vt:lpstr>
      <vt:lpstr>Wingdings</vt:lpstr>
      <vt:lpstr>Times New Roman</vt:lpstr>
      <vt:lpstr>FlandersArtSans-Bold</vt:lpstr>
      <vt:lpstr>Office Theme</vt:lpstr>
      <vt:lpstr>OSLO Wegen</vt:lpstr>
      <vt:lpstr>Praktische afspraken</vt:lpstr>
      <vt:lpstr>AGENDA</vt:lpstr>
      <vt:lpstr>Inleiding OSLO</vt:lpstr>
      <vt:lpstr>Wat is OSLO? Grassroots initiatief</vt:lpstr>
      <vt:lpstr>Wat is OSLO? Motivatie</vt:lpstr>
      <vt:lpstr>Wat is OSLO? Doelstelling</vt:lpstr>
      <vt:lpstr>Wat is OSLO? Afstemming met bestaande standaarden</vt:lpstr>
      <vt:lpstr>Wat is OSLO? Stakeholders</vt:lpstr>
      <vt:lpstr>Traject OSLO Wegen</vt:lpstr>
      <vt:lpstr>Mijlpalen Wegenregister</vt:lpstr>
      <vt:lpstr>Traject OSLO Wegen</vt:lpstr>
      <vt:lpstr>Samenwerkingsovereenkomst - Bestuurscomité</vt:lpstr>
      <vt:lpstr>OSLO Wegen</vt:lpstr>
      <vt:lpstr>Algemeen</vt:lpstr>
      <vt:lpstr>Algemeen</vt:lpstr>
      <vt:lpstr>Topologisch netwerk van wegsegmenten en wegknopen</vt:lpstr>
      <vt:lpstr>User stories</vt:lpstr>
      <vt:lpstr>User story: Stratenplan (1/2)</vt:lpstr>
      <vt:lpstr>User story: stratenplan (2/2)</vt:lpstr>
      <vt:lpstr>User story: wegbeheerder afleiden (1/2)</vt:lpstr>
      <vt:lpstr>User story: wegbeheerder afleiden (2/2)</vt:lpstr>
      <vt:lpstr>User story: fiets- &amp; wandelwegen (1/2)</vt:lpstr>
      <vt:lpstr>User story: fiets- en wandelwegen (2/2)</vt:lpstr>
      <vt:lpstr>User story: dienstkaart (1/2)</vt:lpstr>
      <vt:lpstr>User story: dienstkaart (2/2)</vt:lpstr>
      <vt:lpstr>Vragen publieke review periode</vt:lpstr>
      <vt:lpstr>Vragen publieke review periode (1/2)</vt:lpstr>
      <vt:lpstr>Vragen publieke review periode (2/2)</vt:lpstr>
      <vt:lpstr>Applicatieprofiel Wegenregister</vt:lpstr>
      <vt:lpstr>OSLO Wegen: Applicatieprofiel</vt:lpstr>
      <vt:lpstr>PowerPoint-presentatie</vt:lpstr>
      <vt:lpstr>Vragen ???  Bedankt voor jullie input!</vt:lpstr>
    </vt:vector>
  </TitlesOfParts>
  <Company>AGIV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Wegenregister</dc:title>
  <dc:creator>Greet Maeyaert</dc:creator>
  <cp:lastModifiedBy>Carmen Vandeloo</cp:lastModifiedBy>
  <cp:revision>318</cp:revision>
  <cp:lastPrinted>2016-10-03T08:39:15Z</cp:lastPrinted>
  <dcterms:created xsi:type="dcterms:W3CDTF">2016-08-17T09:55:48Z</dcterms:created>
  <dcterms:modified xsi:type="dcterms:W3CDTF">2018-06-26T12:39:28Z</dcterms:modified>
</cp:coreProperties>
</file>